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519" r:id="rId2"/>
    <p:sldId id="559" r:id="rId3"/>
    <p:sldId id="560" r:id="rId4"/>
    <p:sldId id="561" r:id="rId5"/>
    <p:sldId id="562" r:id="rId6"/>
    <p:sldId id="563" r:id="rId7"/>
    <p:sldId id="522" r:id="rId8"/>
    <p:sldId id="623" r:id="rId9"/>
    <p:sldId id="565" r:id="rId10"/>
    <p:sldId id="566" r:id="rId11"/>
    <p:sldId id="567" r:id="rId12"/>
    <p:sldId id="568" r:id="rId13"/>
    <p:sldId id="569" r:id="rId14"/>
    <p:sldId id="570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78" r:id="rId23"/>
    <p:sldId id="579" r:id="rId24"/>
    <p:sldId id="580" r:id="rId25"/>
    <p:sldId id="581" r:id="rId26"/>
    <p:sldId id="582" r:id="rId27"/>
    <p:sldId id="583" r:id="rId28"/>
    <p:sldId id="584" r:id="rId29"/>
    <p:sldId id="585" r:id="rId30"/>
    <p:sldId id="627" r:id="rId31"/>
    <p:sldId id="587" r:id="rId32"/>
    <p:sldId id="588" r:id="rId33"/>
    <p:sldId id="625" r:id="rId34"/>
    <p:sldId id="626" r:id="rId35"/>
    <p:sldId id="591" r:id="rId36"/>
    <p:sldId id="592" r:id="rId37"/>
    <p:sldId id="593" r:id="rId38"/>
    <p:sldId id="594" r:id="rId39"/>
    <p:sldId id="595" r:id="rId40"/>
    <p:sldId id="596" r:id="rId41"/>
    <p:sldId id="603" r:id="rId42"/>
    <p:sldId id="597" r:id="rId43"/>
    <p:sldId id="598" r:id="rId44"/>
    <p:sldId id="599" r:id="rId45"/>
    <p:sldId id="600" r:id="rId46"/>
    <p:sldId id="601" r:id="rId47"/>
    <p:sldId id="602" r:id="rId48"/>
    <p:sldId id="628" r:id="rId49"/>
    <p:sldId id="609" r:id="rId50"/>
    <p:sldId id="606" r:id="rId51"/>
    <p:sldId id="605" r:id="rId52"/>
    <p:sldId id="607" r:id="rId53"/>
    <p:sldId id="643" r:id="rId54"/>
    <p:sldId id="640" r:id="rId55"/>
    <p:sldId id="641" r:id="rId56"/>
    <p:sldId id="642" r:id="rId57"/>
    <p:sldId id="629" r:id="rId58"/>
    <p:sldId id="630" r:id="rId59"/>
    <p:sldId id="618" r:id="rId60"/>
    <p:sldId id="646" r:id="rId61"/>
    <p:sldId id="647" r:id="rId62"/>
    <p:sldId id="648" r:id="rId63"/>
    <p:sldId id="649" r:id="rId64"/>
    <p:sldId id="619" r:id="rId65"/>
    <p:sldId id="650" r:id="rId66"/>
    <p:sldId id="638" r:id="rId67"/>
    <p:sldId id="558" r:id="rId68"/>
    <p:sldId id="639" r:id="rId69"/>
    <p:sldId id="632" r:id="rId70"/>
    <p:sldId id="633" r:id="rId71"/>
    <p:sldId id="651" r:id="rId7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0000FF"/>
    <a:srgbClr val="00CC99"/>
    <a:srgbClr val="FF33CC"/>
    <a:srgbClr val="FFFF00"/>
    <a:srgbClr val="6600FF"/>
    <a:srgbClr val="CC00FF"/>
    <a:srgbClr val="666699"/>
    <a:srgbClr val="993366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1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7F49C-254D-4A6D-BD21-47532F79798D}" type="datetimeFigureOut">
              <a:rPr lang="fr-FR" smtClean="0"/>
              <a:pPr/>
              <a:t>19/02/2014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E78CD-66A7-4C4B-AAD0-842E8722ED5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65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>
              <a:defRPr sz="4800" b="1">
                <a:solidFill>
                  <a:schemeClr val="tx2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 dirty="0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88913"/>
            <a:ext cx="7524750" cy="3460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0" y="1125538"/>
            <a:ext cx="8820150" cy="573246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10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09728" indent="0">
              <a:lnSpc>
                <a:spcPct val="100000"/>
              </a:lnSpc>
              <a:spcBef>
                <a:spcPts val="300"/>
              </a:spcBef>
              <a:buSzPct val="40000"/>
              <a:buNone/>
              <a:defRPr sz="2000">
                <a:latin typeface="Calibri" pitchFamily="34" charset="0"/>
                <a:cs typeface="Calibri" pitchFamily="34" charset="0"/>
              </a:defRPr>
            </a:lvl1pPr>
            <a:lvl2pPr marL="1527175" indent="0">
              <a:lnSpc>
                <a:spcPct val="100000"/>
              </a:lnSpc>
              <a:spcBef>
                <a:spcPts val="300"/>
              </a:spcBef>
              <a:buClr>
                <a:srgbClr val="0000FF"/>
              </a:buClr>
              <a:buSzPct val="50000"/>
              <a:buFont typeface="Arial" pitchFamily="34" charset="0"/>
              <a:buNone/>
              <a:defRPr kumimoji="0" lang="fr-FR" sz="1800" kern="1200" dirty="0" smtClean="0">
                <a:solidFill>
                  <a:srgbClr val="0000FF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buSzPct val="40000"/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rgbClr val="FFC000"/>
                </a:solidFill>
              </a:defRPr>
            </a:lvl1pPr>
            <a:extLst/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713104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buNone/>
              <a:defRPr sz="2800" b="1" cap="none" baseline="0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95736" y="2852936"/>
            <a:ext cx="576064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2">
                    <a:lumMod val="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Chevron 6"/>
          <p:cNvSpPr/>
          <p:nvPr/>
        </p:nvSpPr>
        <p:spPr>
          <a:xfrm>
            <a:off x="1733296" y="2916424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1547664" y="2924944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extLst/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700808"/>
            <a:ext cx="8229600" cy="430648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19/02/2014</a:t>
            </a:fld>
            <a:endParaRPr lang="fr-BE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latinLnBrk="0" hangingPunct="1">
        <a:spcBef>
          <a:spcPct val="0"/>
        </a:spcBef>
        <a:buNone/>
        <a:defRPr kumimoji="0" lang="en-US" sz="2800" b="0" kern="1200" dirty="0">
          <a:solidFill>
            <a:schemeClr val="bg2">
              <a:lumMod val="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670560" y="231087"/>
            <a:ext cx="7772400" cy="1829761"/>
          </a:xfrm>
        </p:spPr>
        <p:txBody>
          <a:bodyPr>
            <a:normAutofit/>
          </a:bodyPr>
          <a:lstStyle/>
          <a:p>
            <a:r>
              <a:rPr lang="fr-FR" dirty="0" smtClean="0"/>
              <a:t>Performances viande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0" y="2348880"/>
            <a:ext cx="9144000" cy="936104"/>
          </a:xfrm>
          <a:solidFill>
            <a:schemeClr val="bg2">
              <a:lumMod val="90000"/>
            </a:schemeClr>
          </a:solidFill>
        </p:spPr>
        <p:txBody>
          <a:bodyPr anchor="ctr">
            <a:norm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</a:rPr>
              <a:t>A - FACTEURS DE VARIATION</a:t>
            </a:r>
            <a:endParaRPr lang="fr-FR" sz="2800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9752" y="4149080"/>
            <a:ext cx="6709752" cy="244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03648" y="3861048"/>
            <a:ext cx="3312368" cy="266429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 flipV="1">
            <a:off x="4644008" y="4023787"/>
            <a:ext cx="1368152" cy="42268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flipV="1">
            <a:off x="4644008" y="4451833"/>
            <a:ext cx="1050620" cy="42268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 flipV="1">
            <a:off x="4604016" y="5805262"/>
            <a:ext cx="1984207" cy="78918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971600" y="4309232"/>
            <a:ext cx="31683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Anthony </a:t>
            </a:r>
            <a:r>
              <a:rPr lang="fr-FR" sz="2000" b="1" dirty="0" err="1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Letort</a:t>
            </a:r>
            <a:endParaRPr lang="fr-FR" sz="20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endParaRPr lang="fr-FR" sz="2000" b="1" dirty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fr-FR" sz="2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ISARA 2A</a:t>
            </a:r>
          </a:p>
          <a:p>
            <a:pPr algn="ctr"/>
            <a:r>
              <a:rPr lang="fr-FR" sz="1600" b="1" dirty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UE Analyse des conduites d’élevage</a:t>
            </a:r>
          </a:p>
          <a:p>
            <a:pPr algn="ctr"/>
            <a:endParaRPr lang="fr-FR" sz="20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endParaRPr lang="fr-FR" sz="2000" b="1" dirty="0" smtClean="0">
              <a:solidFill>
                <a:srgbClr val="FFC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3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E+(S) et E</a:t>
            </a:r>
            <a:endParaRPr lang="fr-FR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980728"/>
            <a:ext cx="3600400" cy="5240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040" y="938421"/>
            <a:ext cx="3600400" cy="531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rme libre 4"/>
          <p:cNvSpPr/>
          <p:nvPr/>
        </p:nvSpPr>
        <p:spPr>
          <a:xfrm>
            <a:off x="923942" y="1591270"/>
            <a:ext cx="821731" cy="1244294"/>
          </a:xfrm>
          <a:custGeom>
            <a:avLst/>
            <a:gdLst>
              <a:gd name="connsiteX0" fmla="*/ 821731 w 821731"/>
              <a:gd name="connsiteY0" fmla="*/ 209821 h 1244294"/>
              <a:gd name="connsiteX1" fmla="*/ 544640 w 821731"/>
              <a:gd name="connsiteY1" fmla="*/ 6621 h 1244294"/>
              <a:gd name="connsiteX2" fmla="*/ 212131 w 821731"/>
              <a:gd name="connsiteY2" fmla="*/ 98985 h 1244294"/>
              <a:gd name="connsiteX3" fmla="*/ 8931 w 821731"/>
              <a:gd name="connsiteY3" fmla="*/ 570039 h 1244294"/>
              <a:gd name="connsiteX4" fmla="*/ 55113 w 821731"/>
              <a:gd name="connsiteY4" fmla="*/ 1244294 h 124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731" h="1244294">
                <a:moveTo>
                  <a:pt x="821731" y="209821"/>
                </a:moveTo>
                <a:cubicBezTo>
                  <a:pt x="733985" y="117457"/>
                  <a:pt x="646240" y="25094"/>
                  <a:pt x="544640" y="6621"/>
                </a:cubicBezTo>
                <a:cubicBezTo>
                  <a:pt x="443040" y="-11852"/>
                  <a:pt x="301416" y="5082"/>
                  <a:pt x="212131" y="98985"/>
                </a:cubicBezTo>
                <a:cubicBezTo>
                  <a:pt x="122846" y="192888"/>
                  <a:pt x="35101" y="379154"/>
                  <a:pt x="8931" y="570039"/>
                </a:cubicBezTo>
                <a:cubicBezTo>
                  <a:pt x="-17239" y="760924"/>
                  <a:pt x="18937" y="1002609"/>
                  <a:pt x="55113" y="1244294"/>
                </a:cubicBez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 5"/>
          <p:cNvSpPr/>
          <p:nvPr/>
        </p:nvSpPr>
        <p:spPr>
          <a:xfrm>
            <a:off x="3020255" y="1910933"/>
            <a:ext cx="886923" cy="1067152"/>
          </a:xfrm>
          <a:custGeom>
            <a:avLst/>
            <a:gdLst>
              <a:gd name="connsiteX0" fmla="*/ 212472 w 886923"/>
              <a:gd name="connsiteY0" fmla="*/ 37940 h 1067152"/>
              <a:gd name="connsiteX1" fmla="*/ 55454 w 886923"/>
              <a:gd name="connsiteY1" fmla="*/ 250376 h 1067152"/>
              <a:gd name="connsiteX2" fmla="*/ 9272 w 886923"/>
              <a:gd name="connsiteY2" fmla="*/ 582885 h 1067152"/>
              <a:gd name="connsiteX3" fmla="*/ 221709 w 886923"/>
              <a:gd name="connsiteY3" fmla="*/ 989285 h 1067152"/>
              <a:gd name="connsiteX4" fmla="*/ 609636 w 886923"/>
              <a:gd name="connsiteY4" fmla="*/ 1035467 h 1067152"/>
              <a:gd name="connsiteX5" fmla="*/ 849781 w 886923"/>
              <a:gd name="connsiteY5" fmla="*/ 629067 h 1067152"/>
              <a:gd name="connsiteX6" fmla="*/ 840545 w 886923"/>
              <a:gd name="connsiteY6" fmla="*/ 324267 h 1067152"/>
              <a:gd name="connsiteX7" fmla="*/ 415672 w 886923"/>
              <a:gd name="connsiteY7" fmla="*/ 28703 h 1067152"/>
              <a:gd name="connsiteX8" fmla="*/ 212472 w 886923"/>
              <a:gd name="connsiteY8" fmla="*/ 37940 h 106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6923" h="1067152">
                <a:moveTo>
                  <a:pt x="212472" y="37940"/>
                </a:moveTo>
                <a:cubicBezTo>
                  <a:pt x="152436" y="74885"/>
                  <a:pt x="89321" y="159552"/>
                  <a:pt x="55454" y="250376"/>
                </a:cubicBezTo>
                <a:cubicBezTo>
                  <a:pt x="21587" y="341200"/>
                  <a:pt x="-18437" y="459734"/>
                  <a:pt x="9272" y="582885"/>
                </a:cubicBezTo>
                <a:cubicBezTo>
                  <a:pt x="36981" y="706036"/>
                  <a:pt x="121648" y="913855"/>
                  <a:pt x="221709" y="989285"/>
                </a:cubicBezTo>
                <a:cubicBezTo>
                  <a:pt x="321770" y="1064715"/>
                  <a:pt x="504957" y="1095503"/>
                  <a:pt x="609636" y="1035467"/>
                </a:cubicBezTo>
                <a:cubicBezTo>
                  <a:pt x="714315" y="975431"/>
                  <a:pt x="811296" y="747600"/>
                  <a:pt x="849781" y="629067"/>
                </a:cubicBezTo>
                <a:cubicBezTo>
                  <a:pt x="888266" y="510534"/>
                  <a:pt x="912896" y="424328"/>
                  <a:pt x="840545" y="324267"/>
                </a:cubicBezTo>
                <a:cubicBezTo>
                  <a:pt x="768194" y="224206"/>
                  <a:pt x="520351" y="77964"/>
                  <a:pt x="415672" y="28703"/>
                </a:cubicBezTo>
                <a:cubicBezTo>
                  <a:pt x="310993" y="-20558"/>
                  <a:pt x="272508" y="995"/>
                  <a:pt x="212472" y="37940"/>
                </a:cubicBezTo>
                <a:close/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627784" y="6380329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Rumsteck très rebondi</a:t>
            </a:r>
          </a:p>
        </p:txBody>
      </p:sp>
    </p:spTree>
    <p:extLst>
      <p:ext uri="{BB962C8B-B14F-4D97-AF65-F5344CB8AC3E}">
        <p14:creationId xmlns:p14="http://schemas.microsoft.com/office/powerpoint/2010/main" val="154724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E+ (S) : un profil de culard</a:t>
            </a:r>
            <a:endParaRPr lang="fr-FR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736" y="908720"/>
            <a:ext cx="4392488" cy="293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contenu 1"/>
          <p:cNvSpPr txBox="1">
            <a:spLocks/>
          </p:cNvSpPr>
          <p:nvPr/>
        </p:nvSpPr>
        <p:spPr>
          <a:xfrm>
            <a:off x="609600" y="4229472"/>
            <a:ext cx="8229600" cy="19302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109728" indent="0" algn="l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40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1527175" indent="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rgbClr val="0000FF"/>
              </a:buClr>
              <a:buSzPct val="50000"/>
              <a:buFont typeface="Arial" pitchFamily="34" charset="0"/>
              <a:buNone/>
              <a:defRPr kumimoji="0" lang="fr-FR" sz="1800" kern="1200" dirty="0" smtClean="0">
                <a:solidFill>
                  <a:srgbClr val="0000FF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59536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40000"/>
              <a:buFont typeface="Courier New" pitchFamily="49" charset="0"/>
              <a:buChar char="o"/>
              <a:defRPr kumimoji="0"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smtClean="0"/>
              <a:t>Animaux sélectionné sur l’hypertrophie musculaire</a:t>
            </a:r>
          </a:p>
          <a:p>
            <a:endParaRPr lang="fr-FR" smtClean="0"/>
          </a:p>
          <a:p>
            <a:r>
              <a:rPr lang="fr-FR" smtClean="0"/>
              <a:t>Peu répandu en Rhône-Alpes en vertu des grandes difficultés d’élevage</a:t>
            </a:r>
          </a:p>
          <a:p>
            <a:pPr lvl="1"/>
            <a:r>
              <a:rPr lang="fr-FR" smtClean="0"/>
              <a:t>Césariennes systématiques</a:t>
            </a:r>
          </a:p>
          <a:p>
            <a:pPr lvl="1"/>
            <a:r>
              <a:rPr lang="fr-FR" smtClean="0"/>
              <a:t>Troubles de la locomotion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8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E : un profil de blond</a:t>
            </a:r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784" y="908720"/>
            <a:ext cx="3888432" cy="291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1"/>
          <p:cNvSpPr txBox="1">
            <a:spLocks/>
          </p:cNvSpPr>
          <p:nvPr/>
        </p:nvSpPr>
        <p:spPr>
          <a:xfrm>
            <a:off x="609600" y="4229472"/>
            <a:ext cx="8229600" cy="193021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109728" indent="0" algn="l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40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1527175" indent="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rgbClr val="0000FF"/>
              </a:buClr>
              <a:buSzPct val="50000"/>
              <a:buFont typeface="Arial" pitchFamily="34" charset="0"/>
              <a:buNone/>
              <a:defRPr kumimoji="0" lang="fr-FR" sz="1800" kern="1200" dirty="0" smtClean="0">
                <a:solidFill>
                  <a:srgbClr val="0000FF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59536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40000"/>
              <a:buFont typeface="Courier New" pitchFamily="49" charset="0"/>
              <a:buChar char="o"/>
              <a:defRPr kumimoji="0"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dirty="0" smtClean="0"/>
              <a:t>Race très conformée</a:t>
            </a:r>
          </a:p>
          <a:p>
            <a:endParaRPr lang="fr-FR" dirty="0" smtClean="0"/>
          </a:p>
          <a:p>
            <a:r>
              <a:rPr lang="fr-FR" dirty="0" smtClean="0"/>
              <a:t>Peu répandu en Rhône-Alpes</a:t>
            </a:r>
          </a:p>
          <a:p>
            <a:pPr lvl="1"/>
            <a:r>
              <a:rPr lang="fr-FR" dirty="0" smtClean="0"/>
              <a:t>Elle apprécie peu les prairies humides du Nord de R-A</a:t>
            </a:r>
          </a:p>
          <a:p>
            <a:pPr lvl="1"/>
            <a:r>
              <a:rPr lang="fr-FR" dirty="0" smtClean="0"/>
              <a:t>Sa locomotion est difficile sur pente du sud de R-A</a:t>
            </a:r>
          </a:p>
          <a:p>
            <a:pPr lvl="1"/>
            <a:r>
              <a:rPr lang="fr-FR" dirty="0" smtClean="0"/>
              <a:t>Sa gestation est plus longue (décalage vers l’été)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54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E et U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938598"/>
            <a:ext cx="3600400" cy="531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0032" y="957249"/>
            <a:ext cx="3628674" cy="529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0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4221088"/>
            <a:ext cx="8229600" cy="1930219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Mâles à grand développement musculaire</a:t>
            </a:r>
          </a:p>
          <a:p>
            <a:endParaRPr lang="fr-FR" dirty="0"/>
          </a:p>
          <a:p>
            <a:r>
              <a:rPr lang="fr-FR" dirty="0" smtClean="0"/>
              <a:t>Très répandus en Rhône-Alpes</a:t>
            </a:r>
          </a:p>
          <a:p>
            <a:pPr lvl="1"/>
            <a:r>
              <a:rPr lang="fr-FR" dirty="0" smtClean="0"/>
              <a:t>Adaptation au terroir</a:t>
            </a:r>
          </a:p>
          <a:p>
            <a:pPr lvl="1"/>
            <a:r>
              <a:rPr lang="fr-FR" dirty="0" smtClean="0"/>
              <a:t>Facilité d’élevage</a:t>
            </a:r>
          </a:p>
          <a:p>
            <a:pPr lvl="1"/>
            <a:r>
              <a:rPr lang="fr-FR" dirty="0" smtClean="0"/>
              <a:t>Croissance plus lente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U+ : un limousin</a:t>
            </a:r>
            <a:endParaRPr lang="fr-FR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1167948"/>
            <a:ext cx="3589322" cy="233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4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77089" y="4509120"/>
            <a:ext cx="8229600" cy="1930219"/>
          </a:xfrm>
        </p:spPr>
        <p:txBody>
          <a:bodyPr/>
          <a:lstStyle/>
          <a:p>
            <a:r>
              <a:rPr lang="fr-FR" dirty="0" smtClean="0"/>
              <a:t>Des cuisses rebondies sans excès</a:t>
            </a:r>
          </a:p>
          <a:p>
            <a:endParaRPr lang="fr-FR" dirty="0" smtClean="0"/>
          </a:p>
          <a:p>
            <a:r>
              <a:rPr lang="fr-FR" dirty="0" smtClean="0"/>
              <a:t>Chez des mâles de 18 mois ou de bonnes génisses de 3 ans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Conformation U- : un charolais</a:t>
            </a:r>
            <a:endParaRPr lang="fr-FR" dirty="0"/>
          </a:p>
        </p:txBody>
      </p:sp>
      <p:pic>
        <p:nvPicPr>
          <p:cNvPr id="24579" name="Picture 3" descr="C:\ALetort\Mes documents\charolais\P103081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3547" y="902550"/>
            <a:ext cx="4136685" cy="310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8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U et R</a:t>
            </a:r>
            <a:endParaRPr lang="fr-FR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0032" y="908720"/>
            <a:ext cx="3608667" cy="529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908720"/>
            <a:ext cx="3628674" cy="529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Connecteur droit 3"/>
          <p:cNvCxnSpPr/>
          <p:nvPr/>
        </p:nvCxnSpPr>
        <p:spPr>
          <a:xfrm>
            <a:off x="7812360" y="1556792"/>
            <a:ext cx="576064" cy="648072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6"/>
          <p:cNvCxnSpPr/>
          <p:nvPr/>
        </p:nvCxnSpPr>
        <p:spPr>
          <a:xfrm flipH="1">
            <a:off x="5436096" y="1772816"/>
            <a:ext cx="72008" cy="1008112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5364088" y="4509120"/>
            <a:ext cx="144016" cy="504056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7020272" y="4581128"/>
            <a:ext cx="288032" cy="432048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ZoneTexte 13"/>
          <p:cNvSpPr txBox="1"/>
          <p:nvPr/>
        </p:nvSpPr>
        <p:spPr>
          <a:xfrm>
            <a:off x="4868299" y="629167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Formes rectilignes</a:t>
            </a:r>
          </a:p>
        </p:txBody>
      </p:sp>
    </p:spTree>
    <p:extLst>
      <p:ext uri="{BB962C8B-B14F-4D97-AF65-F5344CB8AC3E}">
        <p14:creationId xmlns:p14="http://schemas.microsoft.com/office/powerpoint/2010/main" val="283844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4005064"/>
            <a:ext cx="8229600" cy="2002227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Certaines races mixtes ressortent R : Salers, Abondance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Les vaches de réformes charolaises sortent souvent R</a:t>
            </a:r>
            <a:endParaRPr lang="fr-FR" dirty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R : la Salers</a:t>
            </a:r>
            <a:endParaRPr lang="fr-F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906252"/>
            <a:ext cx="3726160" cy="279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836712"/>
            <a:ext cx="38862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4"/>
          <p:cNvCxnSpPr/>
          <p:nvPr/>
        </p:nvCxnSpPr>
        <p:spPr>
          <a:xfrm flipH="1">
            <a:off x="508332" y="1412776"/>
            <a:ext cx="391260" cy="576064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2339752" y="1556792"/>
            <a:ext cx="144016" cy="1080120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899592" y="1412776"/>
            <a:ext cx="504056" cy="144016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5130062" y="1949268"/>
            <a:ext cx="108012" cy="576064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droit 17"/>
          <p:cNvCxnSpPr/>
          <p:nvPr/>
        </p:nvCxnSpPr>
        <p:spPr>
          <a:xfrm flipH="1">
            <a:off x="6804248" y="1556792"/>
            <a:ext cx="288032" cy="680508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5364088" y="1700808"/>
            <a:ext cx="648072" cy="268246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7673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squelette était bon mais l’animal a souffert lors du développement musculaire</a:t>
            </a:r>
          </a:p>
          <a:p>
            <a:endParaRPr lang="fr-FR" dirty="0"/>
          </a:p>
          <a:p>
            <a:r>
              <a:rPr lang="fr-FR" dirty="0" smtClean="0"/>
              <a:t>Souvent des « queues de lot » 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R : un broutard ayant souffert</a:t>
            </a:r>
            <a:endParaRPr lang="fr-FR" dirty="0"/>
          </a:p>
        </p:txBody>
      </p:sp>
      <p:pic>
        <p:nvPicPr>
          <p:cNvPr id="27650" name="Picture 2" descr="C:\ALetort\Mes documents\charolais\P103081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3361" y="3429000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4788024" y="4077072"/>
            <a:ext cx="0" cy="875928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4788024" y="3933056"/>
            <a:ext cx="576064" cy="144016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3635896" y="3933056"/>
            <a:ext cx="360040" cy="576064"/>
          </a:xfrm>
          <a:prstGeom prst="line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345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R et O</a:t>
            </a:r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88025" y="908720"/>
            <a:ext cx="3714160" cy="538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995674"/>
            <a:ext cx="3608667" cy="529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rme libre 1"/>
          <p:cNvSpPr/>
          <p:nvPr/>
        </p:nvSpPr>
        <p:spPr>
          <a:xfrm>
            <a:off x="7832436" y="1616364"/>
            <a:ext cx="581891" cy="591127"/>
          </a:xfrm>
          <a:custGeom>
            <a:avLst/>
            <a:gdLst>
              <a:gd name="connsiteX0" fmla="*/ 0 w 581891"/>
              <a:gd name="connsiteY0" fmla="*/ 0 h 591127"/>
              <a:gd name="connsiteX1" fmla="*/ 147782 w 581891"/>
              <a:gd name="connsiteY1" fmla="*/ 304800 h 591127"/>
              <a:gd name="connsiteX2" fmla="*/ 581891 w 581891"/>
              <a:gd name="connsiteY2" fmla="*/ 591127 h 591127"/>
              <a:gd name="connsiteX3" fmla="*/ 581891 w 581891"/>
              <a:gd name="connsiteY3" fmla="*/ 591127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891" h="591127">
                <a:moveTo>
                  <a:pt x="0" y="0"/>
                </a:moveTo>
                <a:cubicBezTo>
                  <a:pt x="25400" y="103139"/>
                  <a:pt x="50800" y="206279"/>
                  <a:pt x="147782" y="304800"/>
                </a:cubicBezTo>
                <a:cubicBezTo>
                  <a:pt x="244764" y="403321"/>
                  <a:pt x="581891" y="591127"/>
                  <a:pt x="581891" y="591127"/>
                </a:cubicBezTo>
                <a:lnTo>
                  <a:pt x="581891" y="591127"/>
                </a:ln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7130473" y="4498109"/>
            <a:ext cx="544945" cy="365034"/>
          </a:xfrm>
          <a:custGeom>
            <a:avLst/>
            <a:gdLst>
              <a:gd name="connsiteX0" fmla="*/ 0 w 544945"/>
              <a:gd name="connsiteY0" fmla="*/ 350982 h 365034"/>
              <a:gd name="connsiteX1" fmla="*/ 277091 w 544945"/>
              <a:gd name="connsiteY1" fmla="*/ 323273 h 365034"/>
              <a:gd name="connsiteX2" fmla="*/ 544945 w 544945"/>
              <a:gd name="connsiteY2" fmla="*/ 0 h 36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945" h="365034">
                <a:moveTo>
                  <a:pt x="0" y="350982"/>
                </a:moveTo>
                <a:cubicBezTo>
                  <a:pt x="93133" y="366376"/>
                  <a:pt x="186267" y="381770"/>
                  <a:pt x="277091" y="323273"/>
                </a:cubicBezTo>
                <a:cubicBezTo>
                  <a:pt x="367915" y="264776"/>
                  <a:pt x="456430" y="132388"/>
                  <a:pt x="544945" y="0"/>
                </a:cubicBez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 5"/>
          <p:cNvSpPr/>
          <p:nvPr/>
        </p:nvSpPr>
        <p:spPr>
          <a:xfrm>
            <a:off x="7416800" y="1607127"/>
            <a:ext cx="101251" cy="858982"/>
          </a:xfrm>
          <a:custGeom>
            <a:avLst/>
            <a:gdLst>
              <a:gd name="connsiteX0" fmla="*/ 92364 w 101251"/>
              <a:gd name="connsiteY0" fmla="*/ 0 h 858982"/>
              <a:gd name="connsiteX1" fmla="*/ 92364 w 101251"/>
              <a:gd name="connsiteY1" fmla="*/ 452582 h 858982"/>
              <a:gd name="connsiteX2" fmla="*/ 0 w 101251"/>
              <a:gd name="connsiteY2" fmla="*/ 858982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1" h="858982">
                <a:moveTo>
                  <a:pt x="92364" y="0"/>
                </a:moveTo>
                <a:cubicBezTo>
                  <a:pt x="100061" y="154709"/>
                  <a:pt x="107758" y="309418"/>
                  <a:pt x="92364" y="452582"/>
                </a:cubicBezTo>
                <a:cubicBezTo>
                  <a:pt x="76970" y="595746"/>
                  <a:pt x="38485" y="727364"/>
                  <a:pt x="0" y="858982"/>
                </a:cubicBez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901785" y="635973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Formes concaves</a:t>
            </a:r>
          </a:p>
        </p:txBody>
      </p:sp>
    </p:spTree>
    <p:extLst>
      <p:ext uri="{BB962C8B-B14F-4D97-AF65-F5344CB8AC3E}">
        <p14:creationId xmlns:p14="http://schemas.microsoft.com/office/powerpoint/2010/main" val="202533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termes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971600" y="965842"/>
            <a:ext cx="6354235" cy="4703934"/>
            <a:chOff x="971600" y="965842"/>
            <a:chExt cx="6354235" cy="4703934"/>
          </a:xfrm>
        </p:grpSpPr>
        <p:grpSp>
          <p:nvGrpSpPr>
            <p:cNvPr id="4" name="Groupe 3"/>
            <p:cNvGrpSpPr/>
            <p:nvPr/>
          </p:nvGrpSpPr>
          <p:grpSpPr>
            <a:xfrm>
              <a:off x="971600" y="965842"/>
              <a:ext cx="6354235" cy="3543278"/>
              <a:chOff x="2051720" y="692696"/>
              <a:chExt cx="4852235" cy="2448272"/>
            </a:xfrm>
          </p:grpSpPr>
          <p:grpSp>
            <p:nvGrpSpPr>
              <p:cNvPr id="5" name="Groupe 4"/>
              <p:cNvGrpSpPr/>
              <p:nvPr/>
            </p:nvGrpSpPr>
            <p:grpSpPr>
              <a:xfrm>
                <a:off x="2225642" y="759272"/>
                <a:ext cx="4275723" cy="2254048"/>
                <a:chOff x="2123194" y="969827"/>
                <a:chExt cx="4275723" cy="2254048"/>
              </a:xfrm>
            </p:grpSpPr>
            <p:grpSp>
              <p:nvGrpSpPr>
                <p:cNvPr id="7" name="Groupe 6"/>
                <p:cNvGrpSpPr/>
                <p:nvPr/>
              </p:nvGrpSpPr>
              <p:grpSpPr>
                <a:xfrm>
                  <a:off x="2410691" y="969829"/>
                  <a:ext cx="3988226" cy="2254046"/>
                  <a:chOff x="655782" y="1012666"/>
                  <a:chExt cx="3988226" cy="2254046"/>
                </a:xfrm>
              </p:grpSpPr>
              <p:sp>
                <p:nvSpPr>
                  <p:cNvPr id="9" name="Forme libre 8"/>
                  <p:cNvSpPr/>
                  <p:nvPr/>
                </p:nvSpPr>
                <p:spPr>
                  <a:xfrm>
                    <a:off x="683568" y="1412776"/>
                    <a:ext cx="720080" cy="1512168"/>
                  </a:xfrm>
                  <a:custGeom>
                    <a:avLst/>
                    <a:gdLst>
                      <a:gd name="connsiteX0" fmla="*/ 0 w 1256146"/>
                      <a:gd name="connsiteY0" fmla="*/ 1625619 h 1653328"/>
                      <a:gd name="connsiteX1" fmla="*/ 581891 w 1256146"/>
                      <a:gd name="connsiteY1" fmla="*/ 19 h 1653328"/>
                      <a:gd name="connsiteX2" fmla="*/ 1256146 w 1256146"/>
                      <a:gd name="connsiteY2" fmla="*/ 1653328 h 1653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56146" h="1653328">
                        <a:moveTo>
                          <a:pt x="0" y="1625619"/>
                        </a:moveTo>
                        <a:cubicBezTo>
                          <a:pt x="186266" y="810510"/>
                          <a:pt x="372533" y="-4599"/>
                          <a:pt x="581891" y="19"/>
                        </a:cubicBezTo>
                        <a:cubicBezTo>
                          <a:pt x="791249" y="4637"/>
                          <a:pt x="1023697" y="828982"/>
                          <a:pt x="1256146" y="1653328"/>
                        </a:cubicBezTo>
                      </a:path>
                    </a:pathLst>
                  </a:custGeom>
                  <a:noFill/>
                  <a:ln w="19050" cmpd="sng">
                    <a:solidFill>
                      <a:srgbClr val="00B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0" name="Forme libre 9"/>
                  <p:cNvSpPr/>
                  <p:nvPr/>
                </p:nvSpPr>
                <p:spPr>
                  <a:xfrm>
                    <a:off x="683568" y="1412776"/>
                    <a:ext cx="1980220" cy="1512168"/>
                  </a:xfrm>
                  <a:custGeom>
                    <a:avLst/>
                    <a:gdLst>
                      <a:gd name="connsiteX0" fmla="*/ 0 w 1256146"/>
                      <a:gd name="connsiteY0" fmla="*/ 1625619 h 1653328"/>
                      <a:gd name="connsiteX1" fmla="*/ 581891 w 1256146"/>
                      <a:gd name="connsiteY1" fmla="*/ 19 h 1653328"/>
                      <a:gd name="connsiteX2" fmla="*/ 1256146 w 1256146"/>
                      <a:gd name="connsiteY2" fmla="*/ 1653328 h 1653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56146" h="1653328">
                        <a:moveTo>
                          <a:pt x="0" y="1625619"/>
                        </a:moveTo>
                        <a:cubicBezTo>
                          <a:pt x="186266" y="810510"/>
                          <a:pt x="372533" y="-4599"/>
                          <a:pt x="581891" y="19"/>
                        </a:cubicBezTo>
                        <a:cubicBezTo>
                          <a:pt x="791249" y="4637"/>
                          <a:pt x="1023697" y="828982"/>
                          <a:pt x="1256146" y="1653328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1" name="Connecteur droit avec flèche 10"/>
                  <p:cNvCxnSpPr/>
                  <p:nvPr/>
                </p:nvCxnSpPr>
                <p:spPr>
                  <a:xfrm flipV="1">
                    <a:off x="683568" y="1268760"/>
                    <a:ext cx="0" cy="1656184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Connecteur droit avec flèche 11"/>
                  <p:cNvCxnSpPr/>
                  <p:nvPr/>
                </p:nvCxnSpPr>
                <p:spPr>
                  <a:xfrm>
                    <a:off x="683568" y="2924944"/>
                    <a:ext cx="396044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Connecteur droit 12"/>
                  <p:cNvCxnSpPr/>
                  <p:nvPr/>
                </p:nvCxnSpPr>
                <p:spPr>
                  <a:xfrm>
                    <a:off x="1259632" y="2863657"/>
                    <a:ext cx="0" cy="14401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1115616" y="3020491"/>
                    <a:ext cx="288032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fr-FR"/>
                    </a:defPPr>
                    <a:lvl1pPr algn="ctr">
                      <a:defRPr sz="1000">
                        <a:solidFill>
                          <a:srgbClr val="00B0F0"/>
                        </a:solidFill>
                        <a:latin typeface="Calibri" pitchFamily="34" charset="0"/>
                        <a:cs typeface="Calibri" pitchFamily="34" charset="0"/>
                      </a:defRPr>
                    </a:lvl1pPr>
                  </a:lstStyle>
                  <a:p>
                    <a:r>
                      <a:rPr lang="fr-FR" dirty="0"/>
                      <a:t>0</a:t>
                    </a:r>
                  </a:p>
                </p:txBody>
              </p:sp>
              <p:sp>
                <p:nvSpPr>
                  <p:cNvPr id="15" name="Forme libre 14"/>
                  <p:cNvSpPr/>
                  <p:nvPr/>
                </p:nvSpPr>
                <p:spPr>
                  <a:xfrm>
                    <a:off x="655782" y="1412776"/>
                    <a:ext cx="3509818" cy="1515151"/>
                  </a:xfrm>
                  <a:custGeom>
                    <a:avLst/>
                    <a:gdLst>
                      <a:gd name="connsiteX0" fmla="*/ 0 w 3509818"/>
                      <a:gd name="connsiteY0" fmla="*/ 1417740 h 1417740"/>
                      <a:gd name="connsiteX1" fmla="*/ 1071418 w 3509818"/>
                      <a:gd name="connsiteY1" fmla="*/ 706540 h 1417740"/>
                      <a:gd name="connsiteX2" fmla="*/ 1930400 w 3509818"/>
                      <a:gd name="connsiteY2" fmla="*/ 13813 h 1417740"/>
                      <a:gd name="connsiteX3" fmla="*/ 3509818 w 3509818"/>
                      <a:gd name="connsiteY3" fmla="*/ 1362322 h 141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9818" h="1417740">
                        <a:moveTo>
                          <a:pt x="0" y="1417740"/>
                        </a:moveTo>
                        <a:cubicBezTo>
                          <a:pt x="374842" y="1179134"/>
                          <a:pt x="749685" y="940528"/>
                          <a:pt x="1071418" y="706540"/>
                        </a:cubicBezTo>
                        <a:cubicBezTo>
                          <a:pt x="1393151" y="472552"/>
                          <a:pt x="1524000" y="-95484"/>
                          <a:pt x="1930400" y="13813"/>
                        </a:cubicBezTo>
                        <a:cubicBezTo>
                          <a:pt x="2336800" y="123110"/>
                          <a:pt x="2923309" y="742716"/>
                          <a:pt x="3509818" y="1362322"/>
                        </a:cubicBezTo>
                      </a:path>
                    </a:pathLst>
                  </a:custGeom>
                  <a:noFill/>
                  <a:ln w="19050" cmpd="sng">
                    <a:solidFill>
                      <a:srgbClr val="FF00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6" name="Forme libre 15"/>
                  <p:cNvSpPr/>
                  <p:nvPr/>
                </p:nvSpPr>
                <p:spPr>
                  <a:xfrm>
                    <a:off x="701964" y="1412776"/>
                    <a:ext cx="3879272" cy="1515151"/>
                  </a:xfrm>
                  <a:custGeom>
                    <a:avLst/>
                    <a:gdLst>
                      <a:gd name="connsiteX0" fmla="*/ 0 w 3879272"/>
                      <a:gd name="connsiteY0" fmla="*/ 1277385 h 1277385"/>
                      <a:gd name="connsiteX1" fmla="*/ 1579418 w 3879272"/>
                      <a:gd name="connsiteY1" fmla="*/ 972585 h 1277385"/>
                      <a:gd name="connsiteX2" fmla="*/ 2937163 w 3879272"/>
                      <a:gd name="connsiteY2" fmla="*/ 67422 h 1277385"/>
                      <a:gd name="connsiteX3" fmla="*/ 3482109 w 3879272"/>
                      <a:gd name="connsiteY3" fmla="*/ 104367 h 1277385"/>
                      <a:gd name="connsiteX4" fmla="*/ 3879272 w 3879272"/>
                      <a:gd name="connsiteY4" fmla="*/ 409167 h 1277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9272" h="1277385">
                        <a:moveTo>
                          <a:pt x="0" y="1277385"/>
                        </a:moveTo>
                        <a:cubicBezTo>
                          <a:pt x="544945" y="1225815"/>
                          <a:pt x="1089891" y="1174245"/>
                          <a:pt x="1579418" y="972585"/>
                        </a:cubicBezTo>
                        <a:cubicBezTo>
                          <a:pt x="2068945" y="770924"/>
                          <a:pt x="2620048" y="212125"/>
                          <a:pt x="2937163" y="67422"/>
                        </a:cubicBezTo>
                        <a:cubicBezTo>
                          <a:pt x="3254278" y="-77281"/>
                          <a:pt x="3325091" y="47410"/>
                          <a:pt x="3482109" y="104367"/>
                        </a:cubicBezTo>
                        <a:cubicBezTo>
                          <a:pt x="3639127" y="161324"/>
                          <a:pt x="3759199" y="285245"/>
                          <a:pt x="3879272" y="409167"/>
                        </a:cubicBezTo>
                      </a:path>
                    </a:pathLst>
                  </a:custGeom>
                  <a:noFill/>
                  <a:ln w="19050" cmpd="sng">
                    <a:solidFill>
                      <a:srgbClr val="00B0F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2123728" y="2872041"/>
                    <a:ext cx="0" cy="14401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ZoneTexte 17"/>
                  <p:cNvSpPr txBox="1"/>
                  <p:nvPr/>
                </p:nvSpPr>
                <p:spPr>
                  <a:xfrm>
                    <a:off x="1835697" y="3020491"/>
                    <a:ext cx="57499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000" dirty="0" smtClean="0">
                        <a:solidFill>
                          <a:srgbClr val="00B0F0"/>
                        </a:solidFill>
                        <a:latin typeface="Calibri" pitchFamily="34" charset="0"/>
                        <a:cs typeface="Calibri" pitchFamily="34" charset="0"/>
                      </a:rPr>
                      <a:t>7 mois</a:t>
                    </a:r>
                  </a:p>
                </p:txBody>
              </p:sp>
              <p:sp>
                <p:nvSpPr>
                  <p:cNvPr id="19" name="ZoneTexte 18"/>
                  <p:cNvSpPr txBox="1"/>
                  <p:nvPr/>
                </p:nvSpPr>
                <p:spPr>
                  <a:xfrm>
                    <a:off x="719839" y="1012666"/>
                    <a:ext cx="64753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000" dirty="0" smtClean="0">
                        <a:solidFill>
                          <a:srgbClr val="00B050"/>
                        </a:solidFill>
                        <a:latin typeface="Calibri" pitchFamily="34" charset="0"/>
                        <a:cs typeface="Calibri" pitchFamily="34" charset="0"/>
                      </a:rPr>
                      <a:t>Tissu nerveux</a:t>
                    </a:r>
                  </a:p>
                </p:txBody>
              </p:sp>
              <p:sp>
                <p:nvSpPr>
                  <p:cNvPr id="20" name="ZoneTexte 19"/>
                  <p:cNvSpPr txBox="1"/>
                  <p:nvPr/>
                </p:nvSpPr>
                <p:spPr>
                  <a:xfrm>
                    <a:off x="1286729" y="1488589"/>
                    <a:ext cx="7738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000" dirty="0" smtClean="0">
                        <a:latin typeface="Calibri" pitchFamily="34" charset="0"/>
                        <a:cs typeface="Calibri" pitchFamily="34" charset="0"/>
                      </a:rPr>
                      <a:t>Squelette </a:t>
                    </a:r>
                  </a:p>
                </p:txBody>
              </p:sp>
              <p:sp>
                <p:nvSpPr>
                  <p:cNvPr id="21" name="ZoneTexte 20"/>
                  <p:cNvSpPr txBox="1"/>
                  <p:nvPr/>
                </p:nvSpPr>
                <p:spPr>
                  <a:xfrm>
                    <a:off x="2195736" y="1135775"/>
                    <a:ext cx="64753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000" b="1" dirty="0" smtClean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rPr>
                      <a:t>Muscles</a:t>
                    </a:r>
                  </a:p>
                </p:txBody>
              </p:sp>
              <p:sp>
                <p:nvSpPr>
                  <p:cNvPr id="22" name="ZoneTexte 21"/>
                  <p:cNvSpPr txBox="1"/>
                  <p:nvPr/>
                </p:nvSpPr>
                <p:spPr>
                  <a:xfrm>
                    <a:off x="3553481" y="1136935"/>
                    <a:ext cx="64753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000" b="1" dirty="0" smtClean="0">
                        <a:solidFill>
                          <a:srgbClr val="00B0F0"/>
                        </a:solidFill>
                        <a:latin typeface="Calibri" pitchFamily="34" charset="0"/>
                        <a:cs typeface="Calibri" pitchFamily="34" charset="0"/>
                      </a:rPr>
                      <a:t>Gras </a:t>
                    </a:r>
                  </a:p>
                </p:txBody>
              </p:sp>
            </p:grpSp>
            <p:sp>
              <p:nvSpPr>
                <p:cNvPr id="8" name="ZoneTexte 7"/>
                <p:cNvSpPr txBox="1"/>
                <p:nvPr/>
              </p:nvSpPr>
              <p:spPr>
                <a:xfrm>
                  <a:off x="2123194" y="969827"/>
                  <a:ext cx="57499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dirty="0" smtClean="0">
                      <a:solidFill>
                        <a:srgbClr val="00B0F0"/>
                      </a:solidFill>
                      <a:latin typeface="Calibri" pitchFamily="34" charset="0"/>
                      <a:cs typeface="Calibri" pitchFamily="34" charset="0"/>
                    </a:rPr>
                    <a:t>g/j</a:t>
                  </a:r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2051720" y="692696"/>
                <a:ext cx="4852235" cy="2448272"/>
              </a:xfrm>
              <a:prstGeom prst="rect">
                <a:avLst/>
              </a:prstGeom>
              <a:noFill/>
              <a:ln w="12700" cmpd="sng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1659736" y="4725144"/>
              <a:ext cx="670867" cy="113954"/>
              <a:chOff x="2228421" y="4941168"/>
              <a:chExt cx="670867" cy="216024"/>
            </a:xfrm>
          </p:grpSpPr>
          <p:cxnSp>
            <p:nvCxnSpPr>
              <p:cNvPr id="24" name="Connecteur droit 23"/>
              <p:cNvCxnSpPr/>
              <p:nvPr/>
            </p:nvCxnSpPr>
            <p:spPr>
              <a:xfrm>
                <a:off x="2228421" y="5043238"/>
                <a:ext cx="670867" cy="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>
                <a:off x="2228421" y="4941168"/>
                <a:ext cx="0" cy="20414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2899288" y="4953052"/>
                <a:ext cx="0" cy="20414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1" name="Groupe 30"/>
            <p:cNvGrpSpPr/>
            <p:nvPr/>
          </p:nvGrpSpPr>
          <p:grpSpPr>
            <a:xfrm>
              <a:off x="2366621" y="5029401"/>
              <a:ext cx="1156898" cy="126922"/>
              <a:chOff x="2228421" y="4941168"/>
              <a:chExt cx="670867" cy="216024"/>
            </a:xfrm>
          </p:grpSpPr>
          <p:cxnSp>
            <p:nvCxnSpPr>
              <p:cNvPr id="32" name="Connecteur droit 31"/>
              <p:cNvCxnSpPr/>
              <p:nvPr/>
            </p:nvCxnSpPr>
            <p:spPr>
              <a:xfrm>
                <a:off x="2228421" y="5043238"/>
                <a:ext cx="670867" cy="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Connecteur droit 32"/>
              <p:cNvCxnSpPr/>
              <p:nvPr/>
            </p:nvCxnSpPr>
            <p:spPr>
              <a:xfrm>
                <a:off x="2228421" y="4941168"/>
                <a:ext cx="0" cy="20414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>
                <a:off x="2899288" y="4953052"/>
                <a:ext cx="0" cy="20414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5" name="Groupe 34"/>
            <p:cNvGrpSpPr/>
            <p:nvPr/>
          </p:nvGrpSpPr>
          <p:grpSpPr>
            <a:xfrm>
              <a:off x="4758284" y="4839098"/>
              <a:ext cx="1083675" cy="113954"/>
              <a:chOff x="2228421" y="4941168"/>
              <a:chExt cx="670867" cy="216024"/>
            </a:xfrm>
          </p:grpSpPr>
          <p:cxnSp>
            <p:nvCxnSpPr>
              <p:cNvPr id="36" name="Connecteur droit 35"/>
              <p:cNvCxnSpPr/>
              <p:nvPr/>
            </p:nvCxnSpPr>
            <p:spPr>
              <a:xfrm>
                <a:off x="2228421" y="5043238"/>
                <a:ext cx="670867" cy="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>
                <a:off x="2228421" y="4941168"/>
                <a:ext cx="0" cy="20414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2899288" y="4953052"/>
                <a:ext cx="0" cy="20414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9" name="Groupe 38"/>
            <p:cNvGrpSpPr/>
            <p:nvPr/>
          </p:nvGrpSpPr>
          <p:grpSpPr>
            <a:xfrm>
              <a:off x="5859669" y="5089371"/>
              <a:ext cx="624914" cy="110066"/>
              <a:chOff x="2228421" y="4941168"/>
              <a:chExt cx="670867" cy="216024"/>
            </a:xfrm>
          </p:grpSpPr>
          <p:cxnSp>
            <p:nvCxnSpPr>
              <p:cNvPr id="40" name="Connecteur droit 39"/>
              <p:cNvCxnSpPr/>
              <p:nvPr/>
            </p:nvCxnSpPr>
            <p:spPr>
              <a:xfrm>
                <a:off x="2228421" y="5043238"/>
                <a:ext cx="670867" cy="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>
                <a:off x="2228421" y="4941168"/>
                <a:ext cx="0" cy="20414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>
                <a:off x="2899288" y="4953052"/>
                <a:ext cx="0" cy="204140"/>
              </a:xfrm>
              <a:prstGeom prst="line">
                <a:avLst/>
              </a:prstGeom>
              <a:noFill/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3" name="ZoneTexte 42"/>
            <p:cNvSpPr txBox="1"/>
            <p:nvPr/>
          </p:nvSpPr>
          <p:spPr>
            <a:xfrm>
              <a:off x="1401263" y="5146556"/>
              <a:ext cx="30876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Calibri" pitchFamily="34" charset="0"/>
                  <a:cs typeface="Calibri" pitchFamily="34" charset="0"/>
                </a:rPr>
                <a:t>Phase de démarrage </a:t>
              </a:r>
            </a:p>
            <a:p>
              <a:pPr algn="ctr"/>
              <a:r>
                <a:rPr lang="fr-FR" sz="1400" dirty="0" smtClean="0">
                  <a:latin typeface="Calibri" pitchFamily="34" charset="0"/>
                  <a:cs typeface="Calibri" pitchFamily="34" charset="0"/>
                </a:rPr>
                <a:t>(phase lactée)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135521" y="4493042"/>
              <a:ext cx="1719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Calibri" pitchFamily="34" charset="0"/>
                  <a:cs typeface="Calibri" pitchFamily="34" charset="0"/>
                </a:rPr>
                <a:t>Fin de gestation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5312478" y="5193382"/>
              <a:ext cx="1719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Calibri" pitchFamily="34" charset="0"/>
                  <a:cs typeface="Calibri" pitchFamily="34" charset="0"/>
                </a:rPr>
                <a:t>Finition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425757" y="4523026"/>
              <a:ext cx="1719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Calibri" pitchFamily="34" charset="0"/>
                  <a:cs typeface="Calibri" pitchFamily="34" charset="0"/>
                </a:rPr>
                <a:t>Engraissement </a:t>
              </a: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5" t="21348" r="24061" b="23938"/>
          <a:stretch/>
        </p:blipFill>
        <p:spPr bwMode="auto">
          <a:xfrm>
            <a:off x="2080470" y="5977873"/>
            <a:ext cx="1181337" cy="80093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24704" r="16834" b="9771"/>
          <a:stretch/>
        </p:blipFill>
        <p:spPr bwMode="auto">
          <a:xfrm>
            <a:off x="3638255" y="5771263"/>
            <a:ext cx="1630640" cy="100754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riangle isocèle 49"/>
          <p:cNvSpPr/>
          <p:nvPr/>
        </p:nvSpPr>
        <p:spPr>
          <a:xfrm>
            <a:off x="4453575" y="5615770"/>
            <a:ext cx="144016" cy="108012"/>
          </a:xfrm>
          <a:prstGeom prst="triangle">
            <a:avLst/>
          </a:prstGeom>
          <a:solidFill>
            <a:srgbClr val="00FFFF"/>
          </a:solidFill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riangle isocèle 50"/>
          <p:cNvSpPr/>
          <p:nvPr/>
        </p:nvSpPr>
        <p:spPr>
          <a:xfrm>
            <a:off x="2557046" y="5825269"/>
            <a:ext cx="144016" cy="108012"/>
          </a:xfrm>
          <a:prstGeom prst="triangle">
            <a:avLst/>
          </a:prstGeom>
          <a:solidFill>
            <a:srgbClr val="00FFFF"/>
          </a:solidFill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Picture 2" descr="C:\ALetort\Mes documents\charolais\P103081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105" y="5555023"/>
            <a:ext cx="1679606" cy="125970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riangle isocèle 52"/>
          <p:cNvSpPr/>
          <p:nvPr/>
        </p:nvSpPr>
        <p:spPr>
          <a:xfrm>
            <a:off x="6412575" y="5402808"/>
            <a:ext cx="144016" cy="108012"/>
          </a:xfrm>
          <a:prstGeom prst="triangle">
            <a:avLst/>
          </a:prstGeom>
          <a:solidFill>
            <a:srgbClr val="00FFFF"/>
          </a:solidFill>
          <a:ln w="28575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0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1714195"/>
          </a:xfrm>
        </p:spPr>
        <p:txBody>
          <a:bodyPr/>
          <a:lstStyle/>
          <a:p>
            <a:r>
              <a:rPr lang="fr-FR" dirty="0" smtClean="0"/>
              <a:t>La conformation bouchère est antagoniste de la production laitière</a:t>
            </a:r>
          </a:p>
          <a:p>
            <a:endParaRPr lang="fr-FR" dirty="0"/>
          </a:p>
          <a:p>
            <a:r>
              <a:rPr lang="fr-FR" dirty="0" smtClean="0"/>
              <a:t>Les races spécialisés laitières ressortent toujours O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O : une laitière</a:t>
            </a:r>
            <a:endParaRPr lang="fr-FR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9956" y="1052736"/>
            <a:ext cx="26670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rme libre 3"/>
          <p:cNvSpPr/>
          <p:nvPr/>
        </p:nvSpPr>
        <p:spPr>
          <a:xfrm>
            <a:off x="5190521" y="1958109"/>
            <a:ext cx="55734" cy="443346"/>
          </a:xfrm>
          <a:custGeom>
            <a:avLst/>
            <a:gdLst>
              <a:gd name="connsiteX0" fmla="*/ 37261 w 55734"/>
              <a:gd name="connsiteY0" fmla="*/ 0 h 443346"/>
              <a:gd name="connsiteX1" fmla="*/ 315 w 55734"/>
              <a:gd name="connsiteY1" fmla="*/ 157018 h 443346"/>
              <a:gd name="connsiteX2" fmla="*/ 55734 w 55734"/>
              <a:gd name="connsiteY2" fmla="*/ 443346 h 44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34" h="443346">
                <a:moveTo>
                  <a:pt x="37261" y="0"/>
                </a:moveTo>
                <a:cubicBezTo>
                  <a:pt x="17248" y="41563"/>
                  <a:pt x="-2764" y="83127"/>
                  <a:pt x="315" y="157018"/>
                </a:cubicBezTo>
                <a:cubicBezTo>
                  <a:pt x="3394" y="230909"/>
                  <a:pt x="29564" y="337127"/>
                  <a:pt x="55734" y="443346"/>
                </a:cubicBez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4265908" y="2161309"/>
            <a:ext cx="65947" cy="397164"/>
          </a:xfrm>
          <a:custGeom>
            <a:avLst/>
            <a:gdLst>
              <a:gd name="connsiteX0" fmla="*/ 29001 w 65947"/>
              <a:gd name="connsiteY0" fmla="*/ 0 h 397164"/>
              <a:gd name="connsiteX1" fmla="*/ 1292 w 65947"/>
              <a:gd name="connsiteY1" fmla="*/ 166255 h 397164"/>
              <a:gd name="connsiteX2" fmla="*/ 65947 w 65947"/>
              <a:gd name="connsiteY2" fmla="*/ 397164 h 39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947" h="397164">
                <a:moveTo>
                  <a:pt x="29001" y="0"/>
                </a:moveTo>
                <a:cubicBezTo>
                  <a:pt x="12067" y="50030"/>
                  <a:pt x="-4866" y="100061"/>
                  <a:pt x="1292" y="166255"/>
                </a:cubicBezTo>
                <a:cubicBezTo>
                  <a:pt x="7450" y="232449"/>
                  <a:pt x="36698" y="314806"/>
                  <a:pt x="65947" y="397164"/>
                </a:cubicBezTo>
              </a:path>
            </a:pathLst>
          </a:custGeom>
          <a:noFill/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développement squelettique a été incomplet</a:t>
            </a:r>
          </a:p>
          <a:p>
            <a:endParaRPr lang="fr-FR" dirty="0"/>
          </a:p>
          <a:p>
            <a:r>
              <a:rPr lang="fr-FR" dirty="0" smtClean="0"/>
              <a:t>Par la suite l’animal ne peut pas fixer beaucoup de viande 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O : des broutards mal démarrés</a:t>
            </a:r>
            <a:endParaRPr lang="fr-FR" dirty="0"/>
          </a:p>
        </p:txBody>
      </p:sp>
      <p:pic>
        <p:nvPicPr>
          <p:cNvPr id="26626" name="Picture 2" descr="C:\ALetort\Mes documents\charolais\P103079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3768" y="3284984"/>
            <a:ext cx="4056112" cy="304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3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Conformation O et P</a:t>
            </a:r>
            <a:endParaRPr lang="fr-F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04048" y="930809"/>
            <a:ext cx="3595044" cy="538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930810"/>
            <a:ext cx="3714160" cy="538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vous de jouer !</a:t>
            </a:r>
            <a:endParaRPr lang="fr-FR" dirty="0"/>
          </a:p>
        </p:txBody>
      </p:sp>
      <p:pic>
        <p:nvPicPr>
          <p:cNvPr id="28674" name="Picture 2" descr="C:\ALetort\Mes documents\charolais\P103081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7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vous de jouer !</a:t>
            </a:r>
            <a:endParaRPr lang="fr-FR" dirty="0"/>
          </a:p>
        </p:txBody>
      </p:sp>
      <p:pic>
        <p:nvPicPr>
          <p:cNvPr id="29698" name="Picture 2" descr="C:\ALetort\Mes documents\charolais\P103081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7191896" cy="539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40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vous de jouer !</a:t>
            </a:r>
            <a:endParaRPr lang="fr-FR" dirty="0"/>
          </a:p>
        </p:txBody>
      </p:sp>
      <p:pic>
        <p:nvPicPr>
          <p:cNvPr id="30722" name="Picture 2" descr="C:\ALetort\Mes documents\charolais\P103081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971740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86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4600" y="1240631"/>
            <a:ext cx="6783388" cy="562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06090"/>
          </a:xfrm>
        </p:spPr>
        <p:txBody>
          <a:bodyPr/>
          <a:lstStyle/>
          <a:p>
            <a:r>
              <a:rPr lang="fr-FR" dirty="0" smtClean="0"/>
              <a:t>Critères d’indexation génétique (1)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6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400" y="1228725"/>
            <a:ext cx="8583613" cy="439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0" y="116632"/>
            <a:ext cx="9144000" cy="706090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dirty="0" smtClean="0">
                <a:solidFill>
                  <a:srgbClr val="FFC000"/>
                </a:solidFill>
              </a:rPr>
              <a:t>Critères d’indexation génétique (2)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63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96" b="2668"/>
          <a:stretch/>
        </p:blipFill>
        <p:spPr bwMode="auto">
          <a:xfrm>
            <a:off x="1128202" y="1124744"/>
            <a:ext cx="6981326" cy="55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0" y="116632"/>
            <a:ext cx="9144000" cy="706090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dirty="0" smtClean="0">
                <a:solidFill>
                  <a:srgbClr val="FFC000"/>
                </a:solidFill>
              </a:rPr>
              <a:t>Critères d’indexation génétique (3)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3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088232"/>
          </a:xfrm>
        </p:spPr>
        <p:txBody>
          <a:bodyPr>
            <a:normAutofit/>
          </a:bodyPr>
          <a:lstStyle/>
          <a:p>
            <a:r>
              <a:rPr lang="fr-FR" dirty="0" smtClean="0"/>
              <a:t>Il s’agit des conformations moyennes attendues</a:t>
            </a:r>
          </a:p>
          <a:p>
            <a:endParaRPr lang="fr-FR" dirty="0" smtClean="0"/>
          </a:p>
          <a:p>
            <a:r>
              <a:rPr lang="fr-FR" dirty="0" smtClean="0"/>
              <a:t>Dans un élevage, la conformation obtenue peut être différente </a:t>
            </a:r>
            <a:endParaRPr lang="fr-FR" dirty="0"/>
          </a:p>
          <a:p>
            <a:pPr lvl="1"/>
            <a:r>
              <a:rPr lang="fr-FR" dirty="0" smtClean="0"/>
              <a:t>Au gré des croisements </a:t>
            </a:r>
          </a:p>
          <a:p>
            <a:pPr lvl="1"/>
            <a:r>
              <a:rPr lang="fr-FR" dirty="0"/>
              <a:t>A</a:t>
            </a:r>
            <a:r>
              <a:rPr lang="fr-FR" dirty="0" smtClean="0"/>
              <a:t>u gré des accidents de croissance</a:t>
            </a:r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 génétique et conformation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672" y="908720"/>
            <a:ext cx="589370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5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Croissance saisonnée des </a:t>
            </a:r>
            <a:r>
              <a:rPr lang="fr-FR" dirty="0"/>
              <a:t>c</a:t>
            </a:r>
            <a:r>
              <a:rPr lang="fr-FR" dirty="0" smtClean="0"/>
              <a:t>harolais à l’herbe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899592" y="1844824"/>
            <a:ext cx="0" cy="3888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899592" y="5733256"/>
            <a:ext cx="70567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835696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2987824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444208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139952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5292080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7596336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827584" y="573325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H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835696" y="57332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292080" y="57332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H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987824" y="57332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E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139952" y="57332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444208" y="57332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27" name="Connecteur droit 26"/>
          <p:cNvCxnSpPr/>
          <p:nvPr/>
        </p:nvCxnSpPr>
        <p:spPr>
          <a:xfrm>
            <a:off x="899592" y="3573016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899592" y="4365104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899592" y="2852936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39552" y="1196752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Poids (kg)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956376" y="58052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saisons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51520" y="33569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300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51520" y="26369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500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51520" y="41490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200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835696" y="3789040"/>
            <a:ext cx="115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Lait +</a:t>
            </a:r>
          </a:p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Prairies riches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843808" y="2924944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Estive ou prairies sous climat tempéré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139952" y="2780928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Repousses des prairies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8064" y="371703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Foin 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55576" y="508518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Lait 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6444208" y="259151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Prairies riches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7775848" y="3356992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7030A0"/>
                </a:solidFill>
                <a:latin typeface="Calibri" pitchFamily="34" charset="0"/>
              </a:rPr>
              <a:t>Génisses viandes, </a:t>
            </a:r>
            <a:r>
              <a:rPr lang="fr-FR" b="1" dirty="0" err="1" smtClean="0">
                <a:solidFill>
                  <a:srgbClr val="7030A0"/>
                </a:solidFill>
                <a:latin typeface="Calibri" pitchFamily="34" charset="0"/>
              </a:rPr>
              <a:t>boeufs</a:t>
            </a:r>
            <a:endParaRPr lang="fr-FR" b="1" dirty="0" smtClean="0">
              <a:solidFill>
                <a:srgbClr val="7030A0"/>
              </a:solidFill>
              <a:latin typeface="Calibri" pitchFamily="34" charset="0"/>
            </a:endParaRPr>
          </a:p>
        </p:txBody>
      </p:sp>
      <p:cxnSp>
        <p:nvCxnSpPr>
          <p:cNvPr id="91" name="Connecteur droit 90"/>
          <p:cNvCxnSpPr/>
          <p:nvPr/>
        </p:nvCxnSpPr>
        <p:spPr>
          <a:xfrm flipH="1">
            <a:off x="899592" y="5157192"/>
            <a:ext cx="1584176" cy="5760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4283968" y="3501008"/>
            <a:ext cx="2304256" cy="50405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flipV="1">
            <a:off x="2483768" y="4005064"/>
            <a:ext cx="1800200" cy="115212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>
            <a:off x="6588224" y="3140968"/>
            <a:ext cx="2160240" cy="3600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2699792" y="4581128"/>
            <a:ext cx="108012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Calibri" pitchFamily="34" charset="0"/>
              </a:rPr>
              <a:t>700g/j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6012160" y="3356992"/>
            <a:ext cx="108012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Calibri" pitchFamily="34" charset="0"/>
              </a:rPr>
              <a:t>500g/j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5" t="21348" r="24061" b="23938"/>
          <a:stretch/>
        </p:blipFill>
        <p:spPr bwMode="auto">
          <a:xfrm>
            <a:off x="1716661" y="1484784"/>
            <a:ext cx="1181337" cy="800937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8" t="17737" b="18122"/>
          <a:stretch/>
        </p:blipFill>
        <p:spPr bwMode="auto">
          <a:xfrm>
            <a:off x="3959395" y="1252880"/>
            <a:ext cx="1611610" cy="1032841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24704" r="16834" b="9771"/>
          <a:stretch/>
        </p:blipFill>
        <p:spPr bwMode="auto">
          <a:xfrm>
            <a:off x="6457846" y="968900"/>
            <a:ext cx="2174818" cy="134378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4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La conformation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51920" y="3468913"/>
            <a:ext cx="525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u="sng" dirty="0">
                <a:solidFill>
                  <a:schemeClr val="bg1"/>
                </a:solidFill>
              </a:rPr>
              <a:t>I.1. L’échelle de </a:t>
            </a:r>
            <a:r>
              <a:rPr lang="fr-FR" u="sng" dirty="0" smtClean="0">
                <a:solidFill>
                  <a:schemeClr val="bg1"/>
                </a:solidFill>
              </a:rPr>
              <a:t>notation </a:t>
            </a:r>
            <a:r>
              <a:rPr lang="fr-FR" u="sng" dirty="0">
                <a:solidFill>
                  <a:schemeClr val="bg1"/>
                </a:solidFill>
              </a:rPr>
              <a:t>et les  profils associés</a:t>
            </a:r>
          </a:p>
          <a:p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851919" y="3995772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rgbClr val="9900FF"/>
                </a:solidFill>
              </a:rPr>
              <a:t>I.2. L’impact des accidents de croissance</a:t>
            </a:r>
          </a:p>
        </p:txBody>
      </p:sp>
    </p:spTree>
    <p:extLst>
      <p:ext uri="{BB962C8B-B14F-4D97-AF65-F5344CB8AC3E}">
        <p14:creationId xmlns:p14="http://schemas.microsoft.com/office/powerpoint/2010/main" val="234923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06090"/>
          </a:xfrm>
        </p:spPr>
        <p:txBody>
          <a:bodyPr>
            <a:normAutofit/>
          </a:bodyPr>
          <a:lstStyle/>
          <a:p>
            <a:r>
              <a:rPr lang="fr-FR" dirty="0" smtClean="0"/>
              <a:t>Accidents de croissance et conformation</a:t>
            </a:r>
            <a:endParaRPr lang="fr-FR" dirty="0"/>
          </a:p>
        </p:txBody>
      </p:sp>
      <p:grpSp>
        <p:nvGrpSpPr>
          <p:cNvPr id="31" name="Groupe 30"/>
          <p:cNvGrpSpPr/>
          <p:nvPr/>
        </p:nvGrpSpPr>
        <p:grpSpPr>
          <a:xfrm>
            <a:off x="731672" y="4025897"/>
            <a:ext cx="3273023" cy="1871710"/>
            <a:chOff x="655782" y="1012666"/>
            <a:chExt cx="3988226" cy="2268999"/>
          </a:xfrm>
        </p:grpSpPr>
        <p:sp>
          <p:nvSpPr>
            <p:cNvPr id="33" name="Forme libre 32"/>
            <p:cNvSpPr/>
            <p:nvPr/>
          </p:nvSpPr>
          <p:spPr>
            <a:xfrm>
              <a:off x="683568" y="1412776"/>
              <a:ext cx="720080" cy="1512168"/>
            </a:xfrm>
            <a:custGeom>
              <a:avLst/>
              <a:gdLst>
                <a:gd name="connsiteX0" fmla="*/ 0 w 1256146"/>
                <a:gd name="connsiteY0" fmla="*/ 1625619 h 1653328"/>
                <a:gd name="connsiteX1" fmla="*/ 581891 w 1256146"/>
                <a:gd name="connsiteY1" fmla="*/ 19 h 1653328"/>
                <a:gd name="connsiteX2" fmla="*/ 1256146 w 1256146"/>
                <a:gd name="connsiteY2" fmla="*/ 1653328 h 165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146" h="1653328">
                  <a:moveTo>
                    <a:pt x="0" y="1625619"/>
                  </a:moveTo>
                  <a:cubicBezTo>
                    <a:pt x="186266" y="810510"/>
                    <a:pt x="372533" y="-4599"/>
                    <a:pt x="581891" y="19"/>
                  </a:cubicBezTo>
                  <a:cubicBezTo>
                    <a:pt x="791249" y="4637"/>
                    <a:pt x="1023697" y="828982"/>
                    <a:pt x="1256146" y="1653328"/>
                  </a:cubicBezTo>
                </a:path>
              </a:pathLst>
            </a:custGeom>
            <a:noFill/>
            <a:ln w="19050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34" name="Forme libre 33"/>
            <p:cNvSpPr/>
            <p:nvPr/>
          </p:nvSpPr>
          <p:spPr>
            <a:xfrm>
              <a:off x="683568" y="2064118"/>
              <a:ext cx="1980220" cy="860826"/>
            </a:xfrm>
            <a:custGeom>
              <a:avLst/>
              <a:gdLst>
                <a:gd name="connsiteX0" fmla="*/ 0 w 1256146"/>
                <a:gd name="connsiteY0" fmla="*/ 1625619 h 1653328"/>
                <a:gd name="connsiteX1" fmla="*/ 581891 w 1256146"/>
                <a:gd name="connsiteY1" fmla="*/ 19 h 1653328"/>
                <a:gd name="connsiteX2" fmla="*/ 1256146 w 1256146"/>
                <a:gd name="connsiteY2" fmla="*/ 1653328 h 165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146" h="1653328">
                  <a:moveTo>
                    <a:pt x="0" y="1625619"/>
                  </a:moveTo>
                  <a:cubicBezTo>
                    <a:pt x="186266" y="810510"/>
                    <a:pt x="372533" y="-4599"/>
                    <a:pt x="581891" y="19"/>
                  </a:cubicBezTo>
                  <a:cubicBezTo>
                    <a:pt x="791249" y="4637"/>
                    <a:pt x="1023697" y="828982"/>
                    <a:pt x="1256146" y="165332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35" name="Connecteur droit avec flèche 34"/>
            <p:cNvCxnSpPr/>
            <p:nvPr/>
          </p:nvCxnSpPr>
          <p:spPr>
            <a:xfrm flipV="1">
              <a:off x="683568" y="1268760"/>
              <a:ext cx="0" cy="16561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>
              <a:off x="683568" y="2924944"/>
              <a:ext cx="3960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1259632" y="2863657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1115616" y="3020491"/>
              <a:ext cx="288032" cy="26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algn="ctr">
                <a:defRPr sz="1000">
                  <a:solidFill>
                    <a:srgbClr val="00B0F0"/>
                  </a:solidFill>
                  <a:latin typeface="Calibri" pitchFamily="34" charset="0"/>
                  <a:cs typeface="Calibri" pitchFamily="34" charset="0"/>
                </a:defRPr>
              </a:lvl1pPr>
            </a:lstStyle>
            <a:p>
              <a:r>
                <a:rPr lang="fr-FR" sz="800" dirty="0"/>
                <a:t>0</a:t>
              </a:r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655782" y="1749764"/>
              <a:ext cx="3509818" cy="1178164"/>
            </a:xfrm>
            <a:custGeom>
              <a:avLst/>
              <a:gdLst>
                <a:gd name="connsiteX0" fmla="*/ 0 w 3509818"/>
                <a:gd name="connsiteY0" fmla="*/ 1417740 h 1417740"/>
                <a:gd name="connsiteX1" fmla="*/ 1071418 w 3509818"/>
                <a:gd name="connsiteY1" fmla="*/ 706540 h 1417740"/>
                <a:gd name="connsiteX2" fmla="*/ 1930400 w 3509818"/>
                <a:gd name="connsiteY2" fmla="*/ 13813 h 1417740"/>
                <a:gd name="connsiteX3" fmla="*/ 3509818 w 3509818"/>
                <a:gd name="connsiteY3" fmla="*/ 1362322 h 141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818" h="1417740">
                  <a:moveTo>
                    <a:pt x="0" y="1417740"/>
                  </a:moveTo>
                  <a:cubicBezTo>
                    <a:pt x="374842" y="1179134"/>
                    <a:pt x="749685" y="940528"/>
                    <a:pt x="1071418" y="706540"/>
                  </a:cubicBezTo>
                  <a:cubicBezTo>
                    <a:pt x="1393151" y="472552"/>
                    <a:pt x="1524000" y="-95484"/>
                    <a:pt x="1930400" y="13813"/>
                  </a:cubicBezTo>
                  <a:cubicBezTo>
                    <a:pt x="2336800" y="123110"/>
                    <a:pt x="2923309" y="742716"/>
                    <a:pt x="3509818" y="1362322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sp>
          <p:nvSpPr>
            <p:cNvPr id="40" name="Forme libre 39"/>
            <p:cNvSpPr/>
            <p:nvPr/>
          </p:nvSpPr>
          <p:spPr>
            <a:xfrm>
              <a:off x="701964" y="1412776"/>
              <a:ext cx="3879272" cy="1515151"/>
            </a:xfrm>
            <a:custGeom>
              <a:avLst/>
              <a:gdLst>
                <a:gd name="connsiteX0" fmla="*/ 0 w 3879272"/>
                <a:gd name="connsiteY0" fmla="*/ 1277385 h 1277385"/>
                <a:gd name="connsiteX1" fmla="*/ 1579418 w 3879272"/>
                <a:gd name="connsiteY1" fmla="*/ 972585 h 1277385"/>
                <a:gd name="connsiteX2" fmla="*/ 2937163 w 3879272"/>
                <a:gd name="connsiteY2" fmla="*/ 67422 h 1277385"/>
                <a:gd name="connsiteX3" fmla="*/ 3482109 w 3879272"/>
                <a:gd name="connsiteY3" fmla="*/ 104367 h 1277385"/>
                <a:gd name="connsiteX4" fmla="*/ 3879272 w 3879272"/>
                <a:gd name="connsiteY4" fmla="*/ 409167 h 127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9272" h="1277385">
                  <a:moveTo>
                    <a:pt x="0" y="1277385"/>
                  </a:moveTo>
                  <a:cubicBezTo>
                    <a:pt x="544945" y="1225815"/>
                    <a:pt x="1089891" y="1174245"/>
                    <a:pt x="1579418" y="972585"/>
                  </a:cubicBezTo>
                  <a:cubicBezTo>
                    <a:pt x="2068945" y="770924"/>
                    <a:pt x="2620048" y="212125"/>
                    <a:pt x="2937163" y="67422"/>
                  </a:cubicBezTo>
                  <a:cubicBezTo>
                    <a:pt x="3254278" y="-77281"/>
                    <a:pt x="3325091" y="47410"/>
                    <a:pt x="3482109" y="104367"/>
                  </a:cubicBezTo>
                  <a:cubicBezTo>
                    <a:pt x="3639127" y="161324"/>
                    <a:pt x="3759199" y="285245"/>
                    <a:pt x="3879272" y="409167"/>
                  </a:cubicBezTo>
                </a:path>
              </a:pathLst>
            </a:custGeom>
            <a:noFill/>
            <a:ln w="19050" cmpd="sng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00"/>
            </a:p>
          </p:txBody>
        </p:sp>
        <p:cxnSp>
          <p:nvCxnSpPr>
            <p:cNvPr id="41" name="Connecteur droit 40"/>
            <p:cNvCxnSpPr/>
            <p:nvPr/>
          </p:nvCxnSpPr>
          <p:spPr>
            <a:xfrm>
              <a:off x="2123728" y="2872041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1835696" y="3020491"/>
              <a:ext cx="574994" cy="26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solidFill>
                    <a:srgbClr val="00B0F0"/>
                  </a:solidFill>
                  <a:latin typeface="Calibri" pitchFamily="34" charset="0"/>
                  <a:cs typeface="Calibri" pitchFamily="34" charset="0"/>
                </a:rPr>
                <a:t>7 mois</a:t>
              </a: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719839" y="1012666"/>
              <a:ext cx="647537" cy="41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solidFill>
                    <a:srgbClr val="00B050"/>
                  </a:solidFill>
                  <a:latin typeface="Calibri" pitchFamily="34" charset="0"/>
                  <a:cs typeface="Calibri" pitchFamily="34" charset="0"/>
                </a:rPr>
                <a:t>Tissu nerveux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286729" y="1488590"/>
              <a:ext cx="773897" cy="26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alibri" pitchFamily="34" charset="0"/>
                  <a:cs typeface="Calibri" pitchFamily="34" charset="0"/>
                </a:rPr>
                <a:t>Squelette 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2195736" y="1135775"/>
              <a:ext cx="647537" cy="26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Muscles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3553481" y="1136935"/>
              <a:ext cx="647537" cy="26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 smtClean="0">
                  <a:solidFill>
                    <a:srgbClr val="00B0F0"/>
                  </a:solidFill>
                  <a:latin typeface="Calibri" pitchFamily="34" charset="0"/>
                  <a:cs typeface="Calibri" pitchFamily="34" charset="0"/>
                </a:rPr>
                <a:t>Gras </a:t>
              </a:r>
            </a:p>
          </p:txBody>
        </p:sp>
      </p:grpSp>
      <p:sp>
        <p:nvSpPr>
          <p:cNvPr id="32" name="ZoneTexte 31"/>
          <p:cNvSpPr txBox="1"/>
          <p:nvPr/>
        </p:nvSpPr>
        <p:spPr>
          <a:xfrm>
            <a:off x="495731" y="4025895"/>
            <a:ext cx="471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g/j</a:t>
            </a:r>
          </a:p>
        </p:txBody>
      </p:sp>
      <p:grpSp>
        <p:nvGrpSpPr>
          <p:cNvPr id="30" name="Groupe 29"/>
          <p:cNvGrpSpPr/>
          <p:nvPr/>
        </p:nvGrpSpPr>
        <p:grpSpPr>
          <a:xfrm>
            <a:off x="2051720" y="856438"/>
            <a:ext cx="4852235" cy="2448272"/>
            <a:chOff x="2051720" y="692696"/>
            <a:chExt cx="4852235" cy="2448272"/>
          </a:xfrm>
        </p:grpSpPr>
        <p:grpSp>
          <p:nvGrpSpPr>
            <p:cNvPr id="29" name="Groupe 28"/>
            <p:cNvGrpSpPr/>
            <p:nvPr/>
          </p:nvGrpSpPr>
          <p:grpSpPr>
            <a:xfrm>
              <a:off x="2225642" y="759272"/>
              <a:ext cx="4275723" cy="2254048"/>
              <a:chOff x="2123194" y="969827"/>
              <a:chExt cx="4275723" cy="2254048"/>
            </a:xfrm>
          </p:grpSpPr>
          <p:grpSp>
            <p:nvGrpSpPr>
              <p:cNvPr id="27" name="Groupe 26"/>
              <p:cNvGrpSpPr/>
              <p:nvPr/>
            </p:nvGrpSpPr>
            <p:grpSpPr>
              <a:xfrm>
                <a:off x="2410691" y="969829"/>
                <a:ext cx="3988226" cy="2254046"/>
                <a:chOff x="655782" y="1012666"/>
                <a:chExt cx="3988226" cy="2254046"/>
              </a:xfrm>
            </p:grpSpPr>
            <p:sp>
              <p:nvSpPr>
                <p:cNvPr id="4" name="Forme libre 3"/>
                <p:cNvSpPr/>
                <p:nvPr/>
              </p:nvSpPr>
              <p:spPr>
                <a:xfrm>
                  <a:off x="683568" y="1412776"/>
                  <a:ext cx="720080" cy="1512168"/>
                </a:xfrm>
                <a:custGeom>
                  <a:avLst/>
                  <a:gdLst>
                    <a:gd name="connsiteX0" fmla="*/ 0 w 1256146"/>
                    <a:gd name="connsiteY0" fmla="*/ 1625619 h 1653328"/>
                    <a:gd name="connsiteX1" fmla="*/ 581891 w 1256146"/>
                    <a:gd name="connsiteY1" fmla="*/ 19 h 1653328"/>
                    <a:gd name="connsiteX2" fmla="*/ 1256146 w 1256146"/>
                    <a:gd name="connsiteY2" fmla="*/ 1653328 h 165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6146" h="1653328">
                      <a:moveTo>
                        <a:pt x="0" y="1625619"/>
                      </a:moveTo>
                      <a:cubicBezTo>
                        <a:pt x="186266" y="810510"/>
                        <a:pt x="372533" y="-4599"/>
                        <a:pt x="581891" y="19"/>
                      </a:cubicBezTo>
                      <a:cubicBezTo>
                        <a:pt x="791249" y="4637"/>
                        <a:pt x="1023697" y="828982"/>
                        <a:pt x="1256146" y="1653328"/>
                      </a:cubicBezTo>
                    </a:path>
                  </a:pathLst>
                </a:custGeom>
                <a:noFill/>
                <a:ln w="19050" cmpd="sng">
                  <a:solidFill>
                    <a:srgbClr val="00B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Forme libre 4"/>
                <p:cNvSpPr/>
                <p:nvPr/>
              </p:nvSpPr>
              <p:spPr>
                <a:xfrm>
                  <a:off x="683568" y="1412776"/>
                  <a:ext cx="1980220" cy="1512168"/>
                </a:xfrm>
                <a:custGeom>
                  <a:avLst/>
                  <a:gdLst>
                    <a:gd name="connsiteX0" fmla="*/ 0 w 1256146"/>
                    <a:gd name="connsiteY0" fmla="*/ 1625619 h 1653328"/>
                    <a:gd name="connsiteX1" fmla="*/ 581891 w 1256146"/>
                    <a:gd name="connsiteY1" fmla="*/ 19 h 1653328"/>
                    <a:gd name="connsiteX2" fmla="*/ 1256146 w 1256146"/>
                    <a:gd name="connsiteY2" fmla="*/ 1653328 h 1653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6146" h="1653328">
                      <a:moveTo>
                        <a:pt x="0" y="1625619"/>
                      </a:moveTo>
                      <a:cubicBezTo>
                        <a:pt x="186266" y="810510"/>
                        <a:pt x="372533" y="-4599"/>
                        <a:pt x="581891" y="19"/>
                      </a:cubicBezTo>
                      <a:cubicBezTo>
                        <a:pt x="791249" y="4637"/>
                        <a:pt x="1023697" y="828982"/>
                        <a:pt x="1256146" y="1653328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7" name="Connecteur droit avec flèche 6"/>
                <p:cNvCxnSpPr/>
                <p:nvPr/>
              </p:nvCxnSpPr>
              <p:spPr>
                <a:xfrm flipV="1">
                  <a:off x="683568" y="1268760"/>
                  <a:ext cx="0" cy="165618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cteur droit avec flèche 9"/>
                <p:cNvCxnSpPr/>
                <p:nvPr/>
              </p:nvCxnSpPr>
              <p:spPr>
                <a:xfrm>
                  <a:off x="683568" y="2924944"/>
                  <a:ext cx="396044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>
                  <a:off x="1259632" y="2863657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ZoneTexte 15"/>
                <p:cNvSpPr txBox="1"/>
                <p:nvPr/>
              </p:nvSpPr>
              <p:spPr>
                <a:xfrm>
                  <a:off x="1115616" y="3020491"/>
                  <a:ext cx="28803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 algn="ctr">
                    <a:defRPr sz="1000">
                      <a:solidFill>
                        <a:srgbClr val="00B0F0"/>
                      </a:solidFill>
                      <a:latin typeface="Calibri" pitchFamily="34" charset="0"/>
                      <a:cs typeface="Calibri" pitchFamily="34" charset="0"/>
                    </a:defRPr>
                  </a:lvl1pPr>
                </a:lstStyle>
                <a:p>
                  <a:r>
                    <a:rPr lang="fr-FR" dirty="0"/>
                    <a:t>0</a:t>
                  </a:r>
                </a:p>
              </p:txBody>
            </p:sp>
            <p:sp>
              <p:nvSpPr>
                <p:cNvPr id="19" name="Forme libre 18"/>
                <p:cNvSpPr/>
                <p:nvPr/>
              </p:nvSpPr>
              <p:spPr>
                <a:xfrm>
                  <a:off x="655782" y="1412776"/>
                  <a:ext cx="3509818" cy="1515151"/>
                </a:xfrm>
                <a:custGeom>
                  <a:avLst/>
                  <a:gdLst>
                    <a:gd name="connsiteX0" fmla="*/ 0 w 3509818"/>
                    <a:gd name="connsiteY0" fmla="*/ 1417740 h 1417740"/>
                    <a:gd name="connsiteX1" fmla="*/ 1071418 w 3509818"/>
                    <a:gd name="connsiteY1" fmla="*/ 706540 h 1417740"/>
                    <a:gd name="connsiteX2" fmla="*/ 1930400 w 3509818"/>
                    <a:gd name="connsiteY2" fmla="*/ 13813 h 1417740"/>
                    <a:gd name="connsiteX3" fmla="*/ 3509818 w 3509818"/>
                    <a:gd name="connsiteY3" fmla="*/ 1362322 h 141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9818" h="1417740">
                      <a:moveTo>
                        <a:pt x="0" y="1417740"/>
                      </a:moveTo>
                      <a:cubicBezTo>
                        <a:pt x="374842" y="1179134"/>
                        <a:pt x="749685" y="940528"/>
                        <a:pt x="1071418" y="706540"/>
                      </a:cubicBezTo>
                      <a:cubicBezTo>
                        <a:pt x="1393151" y="472552"/>
                        <a:pt x="1524000" y="-95484"/>
                        <a:pt x="1930400" y="13813"/>
                      </a:cubicBezTo>
                      <a:cubicBezTo>
                        <a:pt x="2336800" y="123110"/>
                        <a:pt x="2923309" y="742716"/>
                        <a:pt x="3509818" y="1362322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Forme libre 19"/>
                <p:cNvSpPr/>
                <p:nvPr/>
              </p:nvSpPr>
              <p:spPr>
                <a:xfrm>
                  <a:off x="701964" y="1412776"/>
                  <a:ext cx="3879272" cy="1515151"/>
                </a:xfrm>
                <a:custGeom>
                  <a:avLst/>
                  <a:gdLst>
                    <a:gd name="connsiteX0" fmla="*/ 0 w 3879272"/>
                    <a:gd name="connsiteY0" fmla="*/ 1277385 h 1277385"/>
                    <a:gd name="connsiteX1" fmla="*/ 1579418 w 3879272"/>
                    <a:gd name="connsiteY1" fmla="*/ 972585 h 1277385"/>
                    <a:gd name="connsiteX2" fmla="*/ 2937163 w 3879272"/>
                    <a:gd name="connsiteY2" fmla="*/ 67422 h 1277385"/>
                    <a:gd name="connsiteX3" fmla="*/ 3482109 w 3879272"/>
                    <a:gd name="connsiteY3" fmla="*/ 104367 h 1277385"/>
                    <a:gd name="connsiteX4" fmla="*/ 3879272 w 3879272"/>
                    <a:gd name="connsiteY4" fmla="*/ 409167 h 1277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9272" h="1277385">
                      <a:moveTo>
                        <a:pt x="0" y="1277385"/>
                      </a:moveTo>
                      <a:cubicBezTo>
                        <a:pt x="544945" y="1225815"/>
                        <a:pt x="1089891" y="1174245"/>
                        <a:pt x="1579418" y="972585"/>
                      </a:cubicBezTo>
                      <a:cubicBezTo>
                        <a:pt x="2068945" y="770924"/>
                        <a:pt x="2620048" y="212125"/>
                        <a:pt x="2937163" y="67422"/>
                      </a:cubicBezTo>
                      <a:cubicBezTo>
                        <a:pt x="3254278" y="-77281"/>
                        <a:pt x="3325091" y="47410"/>
                        <a:pt x="3482109" y="104367"/>
                      </a:cubicBezTo>
                      <a:cubicBezTo>
                        <a:pt x="3639127" y="161324"/>
                        <a:pt x="3759199" y="285245"/>
                        <a:pt x="3879272" y="409167"/>
                      </a:cubicBezTo>
                    </a:path>
                  </a:pathLst>
                </a:custGeom>
                <a:noFill/>
                <a:ln w="19050" cmpd="sng">
                  <a:solidFill>
                    <a:srgbClr val="00B0F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1" name="Connecteur droit 20"/>
                <p:cNvCxnSpPr/>
                <p:nvPr/>
              </p:nvCxnSpPr>
              <p:spPr>
                <a:xfrm>
                  <a:off x="2123728" y="2872041"/>
                  <a:ext cx="0" cy="1440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ZoneTexte 21"/>
                <p:cNvSpPr txBox="1"/>
                <p:nvPr/>
              </p:nvSpPr>
              <p:spPr>
                <a:xfrm>
                  <a:off x="1835697" y="3020491"/>
                  <a:ext cx="57499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dirty="0" smtClean="0">
                      <a:solidFill>
                        <a:srgbClr val="00B0F0"/>
                      </a:solidFill>
                      <a:latin typeface="Calibri" pitchFamily="34" charset="0"/>
                      <a:cs typeface="Calibri" pitchFamily="34" charset="0"/>
                    </a:rPr>
                    <a:t>7 mois</a:t>
                  </a:r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719839" y="1012666"/>
                  <a:ext cx="6475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dirty="0" smtClean="0">
                      <a:solidFill>
                        <a:srgbClr val="00B050"/>
                      </a:solidFill>
                      <a:latin typeface="Calibri" pitchFamily="34" charset="0"/>
                      <a:cs typeface="Calibri" pitchFamily="34" charset="0"/>
                    </a:rPr>
                    <a:t>Tissu nerveux</a:t>
                  </a: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>
                  <a:off x="1286729" y="1488589"/>
                  <a:ext cx="77389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 smtClean="0">
                      <a:latin typeface="Calibri" pitchFamily="34" charset="0"/>
                      <a:cs typeface="Calibri" pitchFamily="34" charset="0"/>
                    </a:rPr>
                    <a:t>Squelette </a:t>
                  </a:r>
                </a:p>
              </p:txBody>
            </p:sp>
            <p:sp>
              <p:nvSpPr>
                <p:cNvPr id="25" name="ZoneTexte 24"/>
                <p:cNvSpPr txBox="1"/>
                <p:nvPr/>
              </p:nvSpPr>
              <p:spPr>
                <a:xfrm>
                  <a:off x="2195736" y="1135775"/>
                  <a:ext cx="64753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b="1" dirty="0" smtClean="0">
                      <a:solidFill>
                        <a:srgbClr val="FF0000"/>
                      </a:solidFill>
                      <a:latin typeface="Calibri" pitchFamily="34" charset="0"/>
                      <a:cs typeface="Calibri" pitchFamily="34" charset="0"/>
                    </a:rPr>
                    <a:t>Muscles</a:t>
                  </a:r>
                </a:p>
              </p:txBody>
            </p:sp>
            <p:sp>
              <p:nvSpPr>
                <p:cNvPr id="26" name="ZoneTexte 25"/>
                <p:cNvSpPr txBox="1"/>
                <p:nvPr/>
              </p:nvSpPr>
              <p:spPr>
                <a:xfrm>
                  <a:off x="3553481" y="1136935"/>
                  <a:ext cx="64753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b="1" dirty="0" smtClean="0">
                      <a:solidFill>
                        <a:srgbClr val="00B0F0"/>
                      </a:solidFill>
                      <a:latin typeface="Calibri" pitchFamily="34" charset="0"/>
                      <a:cs typeface="Calibri" pitchFamily="34" charset="0"/>
                    </a:rPr>
                    <a:t>Gras </a:t>
                  </a:r>
                </a:p>
              </p:txBody>
            </p:sp>
          </p:grpSp>
          <p:sp>
            <p:nvSpPr>
              <p:cNvPr id="28" name="ZoneTexte 27"/>
              <p:cNvSpPr txBox="1"/>
              <p:nvPr/>
            </p:nvSpPr>
            <p:spPr>
              <a:xfrm>
                <a:off x="2123194" y="969827"/>
                <a:ext cx="5749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00" dirty="0" smtClean="0">
                    <a:solidFill>
                      <a:srgbClr val="00B0F0"/>
                    </a:solidFill>
                    <a:latin typeface="Calibri" pitchFamily="34" charset="0"/>
                    <a:cs typeface="Calibri" pitchFamily="34" charset="0"/>
                  </a:rPr>
                  <a:t>g/j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2051720" y="692696"/>
              <a:ext cx="4852235" cy="2448272"/>
            </a:xfrm>
            <a:prstGeom prst="rect">
              <a:avLst/>
            </a:prstGeom>
            <a:noFill/>
            <a:ln w="12700" cmpd="sng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65" name="ZoneTexte 64"/>
          <p:cNvSpPr txBox="1"/>
          <p:nvPr/>
        </p:nvSpPr>
        <p:spPr>
          <a:xfrm>
            <a:off x="4904526" y="4156879"/>
            <a:ext cx="39879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Maladie entre 0 et 3 mois</a:t>
            </a:r>
          </a:p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Ou mère peu laitière</a:t>
            </a:r>
          </a:p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Ou poids de naissance faible</a:t>
            </a:r>
          </a:p>
          <a:p>
            <a:endParaRPr lang="fr-FR" dirty="0">
              <a:latin typeface="Calibri" pitchFamily="34" charset="0"/>
              <a:cs typeface="Calibri" pitchFamily="34" charset="0"/>
            </a:endParaRPr>
          </a:p>
          <a:p>
            <a:r>
              <a:rPr lang="fr-FR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→ conformation O</a:t>
            </a:r>
          </a:p>
          <a:p>
            <a:r>
              <a:rPr lang="fr-FR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→ poids très faible</a:t>
            </a:r>
          </a:p>
          <a:p>
            <a:r>
              <a:rPr lang="fr-FR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→ fort risque de sur-engraissement</a:t>
            </a:r>
          </a:p>
          <a:p>
            <a:pPr marL="268288"/>
            <a:r>
              <a:rPr lang="fr-FR" dirty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si l’éleveur cherche à rattraper l’animal avec une finition excessive</a:t>
            </a:r>
          </a:p>
          <a:p>
            <a:pPr marL="268288"/>
            <a:endParaRPr lang="fr-FR" dirty="0" smtClean="0">
              <a:solidFill>
                <a:srgbClr val="9900FF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567030" y="3789040"/>
            <a:ext cx="394107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586006" y="3789040"/>
            <a:ext cx="0" cy="575411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508104" y="3789040"/>
            <a:ext cx="0" cy="338410"/>
          </a:xfrm>
          <a:prstGeom prst="line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5134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06090"/>
          </a:xfrm>
        </p:spPr>
        <p:txBody>
          <a:bodyPr>
            <a:normAutofit/>
          </a:bodyPr>
          <a:lstStyle/>
          <a:p>
            <a:r>
              <a:rPr lang="fr-FR" dirty="0" smtClean="0"/>
              <a:t>Accidents de croissance et conformation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2634781" y="1556792"/>
            <a:ext cx="3508964" cy="1871712"/>
            <a:chOff x="2123194" y="969827"/>
            <a:chExt cx="4275723" cy="2269001"/>
          </a:xfrm>
        </p:grpSpPr>
        <p:grpSp>
          <p:nvGrpSpPr>
            <p:cNvPr id="48" name="Groupe 47"/>
            <p:cNvGrpSpPr/>
            <p:nvPr/>
          </p:nvGrpSpPr>
          <p:grpSpPr>
            <a:xfrm>
              <a:off x="2410691" y="969829"/>
              <a:ext cx="3988226" cy="2268999"/>
              <a:chOff x="655782" y="1012666"/>
              <a:chExt cx="3988226" cy="2268999"/>
            </a:xfrm>
          </p:grpSpPr>
          <p:sp>
            <p:nvSpPr>
              <p:cNvPr id="50" name="Forme libre 49"/>
              <p:cNvSpPr/>
              <p:nvPr/>
            </p:nvSpPr>
            <p:spPr>
              <a:xfrm>
                <a:off x="683568" y="1412776"/>
                <a:ext cx="720080" cy="1512168"/>
              </a:xfrm>
              <a:custGeom>
                <a:avLst/>
                <a:gdLst>
                  <a:gd name="connsiteX0" fmla="*/ 0 w 1256146"/>
                  <a:gd name="connsiteY0" fmla="*/ 1625619 h 1653328"/>
                  <a:gd name="connsiteX1" fmla="*/ 581891 w 1256146"/>
                  <a:gd name="connsiteY1" fmla="*/ 19 h 1653328"/>
                  <a:gd name="connsiteX2" fmla="*/ 1256146 w 1256146"/>
                  <a:gd name="connsiteY2" fmla="*/ 1653328 h 165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6146" h="1653328">
                    <a:moveTo>
                      <a:pt x="0" y="1625619"/>
                    </a:moveTo>
                    <a:cubicBezTo>
                      <a:pt x="186266" y="810510"/>
                      <a:pt x="372533" y="-4599"/>
                      <a:pt x="581891" y="19"/>
                    </a:cubicBezTo>
                    <a:cubicBezTo>
                      <a:pt x="791249" y="4637"/>
                      <a:pt x="1023697" y="828982"/>
                      <a:pt x="1256146" y="1653328"/>
                    </a:cubicBezTo>
                  </a:path>
                </a:pathLst>
              </a:custGeom>
              <a:noFill/>
              <a:ln w="19050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800"/>
              </a:p>
            </p:txBody>
          </p:sp>
          <p:sp>
            <p:nvSpPr>
              <p:cNvPr id="51" name="Forme libre 50"/>
              <p:cNvSpPr/>
              <p:nvPr/>
            </p:nvSpPr>
            <p:spPr>
              <a:xfrm>
                <a:off x="683568" y="1412776"/>
                <a:ext cx="1980220" cy="1512168"/>
              </a:xfrm>
              <a:custGeom>
                <a:avLst/>
                <a:gdLst>
                  <a:gd name="connsiteX0" fmla="*/ 0 w 1256146"/>
                  <a:gd name="connsiteY0" fmla="*/ 1625619 h 1653328"/>
                  <a:gd name="connsiteX1" fmla="*/ 581891 w 1256146"/>
                  <a:gd name="connsiteY1" fmla="*/ 19 h 1653328"/>
                  <a:gd name="connsiteX2" fmla="*/ 1256146 w 1256146"/>
                  <a:gd name="connsiteY2" fmla="*/ 1653328 h 165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6146" h="1653328">
                    <a:moveTo>
                      <a:pt x="0" y="1625619"/>
                    </a:moveTo>
                    <a:cubicBezTo>
                      <a:pt x="186266" y="810510"/>
                      <a:pt x="372533" y="-4599"/>
                      <a:pt x="581891" y="19"/>
                    </a:cubicBezTo>
                    <a:cubicBezTo>
                      <a:pt x="791249" y="4637"/>
                      <a:pt x="1023697" y="828982"/>
                      <a:pt x="1256146" y="1653328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800"/>
              </a:p>
            </p:txBody>
          </p:sp>
          <p:cxnSp>
            <p:nvCxnSpPr>
              <p:cNvPr id="52" name="Connecteur droit avec flèche 51"/>
              <p:cNvCxnSpPr/>
              <p:nvPr/>
            </p:nvCxnSpPr>
            <p:spPr>
              <a:xfrm flipV="1">
                <a:off x="683568" y="1268760"/>
                <a:ext cx="0" cy="165618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>
                <a:off x="683568" y="2924944"/>
                <a:ext cx="39604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>
                <a:off x="1259632" y="2863657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ZoneTexte 54"/>
              <p:cNvSpPr txBox="1"/>
              <p:nvPr/>
            </p:nvSpPr>
            <p:spPr>
              <a:xfrm>
                <a:off x="1115616" y="3020491"/>
                <a:ext cx="288032" cy="26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algn="ctr">
                  <a:defRPr sz="1000">
                    <a:solidFill>
                      <a:srgbClr val="00B0F0"/>
                    </a:solidFill>
                    <a:latin typeface="Calibri" pitchFamily="34" charset="0"/>
                    <a:cs typeface="Calibri" pitchFamily="34" charset="0"/>
                  </a:defRPr>
                </a:lvl1pPr>
              </a:lstStyle>
              <a:p>
                <a:r>
                  <a:rPr lang="fr-FR" sz="800" dirty="0"/>
                  <a:t>0</a:t>
                </a:r>
              </a:p>
            </p:txBody>
          </p:sp>
          <p:sp>
            <p:nvSpPr>
              <p:cNvPr id="56" name="Forme libre 55"/>
              <p:cNvSpPr/>
              <p:nvPr/>
            </p:nvSpPr>
            <p:spPr>
              <a:xfrm>
                <a:off x="655782" y="1893067"/>
                <a:ext cx="3509818" cy="1034860"/>
              </a:xfrm>
              <a:custGeom>
                <a:avLst/>
                <a:gdLst>
                  <a:gd name="connsiteX0" fmla="*/ 0 w 3509818"/>
                  <a:gd name="connsiteY0" fmla="*/ 1417740 h 1417740"/>
                  <a:gd name="connsiteX1" fmla="*/ 1071418 w 3509818"/>
                  <a:gd name="connsiteY1" fmla="*/ 706540 h 1417740"/>
                  <a:gd name="connsiteX2" fmla="*/ 1930400 w 3509818"/>
                  <a:gd name="connsiteY2" fmla="*/ 13813 h 1417740"/>
                  <a:gd name="connsiteX3" fmla="*/ 3509818 w 3509818"/>
                  <a:gd name="connsiteY3" fmla="*/ 1362322 h 141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9818" h="1417740">
                    <a:moveTo>
                      <a:pt x="0" y="1417740"/>
                    </a:moveTo>
                    <a:cubicBezTo>
                      <a:pt x="374842" y="1179134"/>
                      <a:pt x="749685" y="940528"/>
                      <a:pt x="1071418" y="706540"/>
                    </a:cubicBezTo>
                    <a:cubicBezTo>
                      <a:pt x="1393151" y="472552"/>
                      <a:pt x="1524000" y="-95484"/>
                      <a:pt x="1930400" y="13813"/>
                    </a:cubicBezTo>
                    <a:cubicBezTo>
                      <a:pt x="2336800" y="123110"/>
                      <a:pt x="2923309" y="742716"/>
                      <a:pt x="3509818" y="1362322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800"/>
              </a:p>
            </p:txBody>
          </p:sp>
          <p:sp>
            <p:nvSpPr>
              <p:cNvPr id="57" name="Forme libre 56"/>
              <p:cNvSpPr/>
              <p:nvPr/>
            </p:nvSpPr>
            <p:spPr>
              <a:xfrm>
                <a:off x="701964" y="1412776"/>
                <a:ext cx="3879272" cy="1515151"/>
              </a:xfrm>
              <a:custGeom>
                <a:avLst/>
                <a:gdLst>
                  <a:gd name="connsiteX0" fmla="*/ 0 w 3879272"/>
                  <a:gd name="connsiteY0" fmla="*/ 1277385 h 1277385"/>
                  <a:gd name="connsiteX1" fmla="*/ 1579418 w 3879272"/>
                  <a:gd name="connsiteY1" fmla="*/ 972585 h 1277385"/>
                  <a:gd name="connsiteX2" fmla="*/ 2937163 w 3879272"/>
                  <a:gd name="connsiteY2" fmla="*/ 67422 h 1277385"/>
                  <a:gd name="connsiteX3" fmla="*/ 3482109 w 3879272"/>
                  <a:gd name="connsiteY3" fmla="*/ 104367 h 1277385"/>
                  <a:gd name="connsiteX4" fmla="*/ 3879272 w 3879272"/>
                  <a:gd name="connsiteY4" fmla="*/ 409167 h 127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272" h="1277385">
                    <a:moveTo>
                      <a:pt x="0" y="1277385"/>
                    </a:moveTo>
                    <a:cubicBezTo>
                      <a:pt x="544945" y="1225815"/>
                      <a:pt x="1089891" y="1174245"/>
                      <a:pt x="1579418" y="972585"/>
                    </a:cubicBezTo>
                    <a:cubicBezTo>
                      <a:pt x="2068945" y="770924"/>
                      <a:pt x="2620048" y="212125"/>
                      <a:pt x="2937163" y="67422"/>
                    </a:cubicBezTo>
                    <a:cubicBezTo>
                      <a:pt x="3254278" y="-77281"/>
                      <a:pt x="3325091" y="47410"/>
                      <a:pt x="3482109" y="104367"/>
                    </a:cubicBezTo>
                    <a:cubicBezTo>
                      <a:pt x="3639127" y="161324"/>
                      <a:pt x="3759199" y="285245"/>
                      <a:pt x="3879272" y="409167"/>
                    </a:cubicBezTo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800"/>
              </a:p>
            </p:txBody>
          </p:sp>
          <p:cxnSp>
            <p:nvCxnSpPr>
              <p:cNvPr id="58" name="Connecteur droit 57"/>
              <p:cNvCxnSpPr/>
              <p:nvPr/>
            </p:nvCxnSpPr>
            <p:spPr>
              <a:xfrm>
                <a:off x="2123728" y="2872041"/>
                <a:ext cx="0" cy="144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58"/>
              <p:cNvSpPr txBox="1"/>
              <p:nvPr/>
            </p:nvSpPr>
            <p:spPr>
              <a:xfrm>
                <a:off x="1835696" y="3020491"/>
                <a:ext cx="574994" cy="26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dirty="0" smtClean="0">
                    <a:solidFill>
                      <a:srgbClr val="00B0F0"/>
                    </a:solidFill>
                    <a:latin typeface="Calibri" pitchFamily="34" charset="0"/>
                    <a:cs typeface="Calibri" pitchFamily="34" charset="0"/>
                  </a:rPr>
                  <a:t>7 mois</a:t>
                </a:r>
              </a:p>
            </p:txBody>
          </p:sp>
          <p:sp>
            <p:nvSpPr>
              <p:cNvPr id="60" name="ZoneTexte 59"/>
              <p:cNvSpPr txBox="1"/>
              <p:nvPr/>
            </p:nvSpPr>
            <p:spPr>
              <a:xfrm>
                <a:off x="719839" y="1012666"/>
                <a:ext cx="647537" cy="410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dirty="0" smtClean="0">
                    <a:solidFill>
                      <a:srgbClr val="00B050"/>
                    </a:solidFill>
                    <a:latin typeface="Calibri" pitchFamily="34" charset="0"/>
                    <a:cs typeface="Calibri" pitchFamily="34" charset="0"/>
                  </a:rPr>
                  <a:t>Tissu nerveux</a:t>
                </a:r>
              </a:p>
            </p:txBody>
          </p:sp>
          <p:sp>
            <p:nvSpPr>
              <p:cNvPr id="61" name="ZoneTexte 60"/>
              <p:cNvSpPr txBox="1"/>
              <p:nvPr/>
            </p:nvSpPr>
            <p:spPr>
              <a:xfrm>
                <a:off x="1286729" y="1488590"/>
                <a:ext cx="773897" cy="26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dirty="0" smtClean="0">
                    <a:latin typeface="Calibri" pitchFamily="34" charset="0"/>
                    <a:cs typeface="Calibri" pitchFamily="34" charset="0"/>
                  </a:rPr>
                  <a:t>Squelette </a:t>
                </a:r>
              </a:p>
            </p:txBody>
          </p:sp>
          <p:sp>
            <p:nvSpPr>
              <p:cNvPr id="62" name="ZoneTexte 61"/>
              <p:cNvSpPr txBox="1"/>
              <p:nvPr/>
            </p:nvSpPr>
            <p:spPr>
              <a:xfrm>
                <a:off x="2195736" y="1135775"/>
                <a:ext cx="647537" cy="26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Muscles</a:t>
                </a:r>
              </a:p>
            </p:txBody>
          </p:sp>
          <p:sp>
            <p:nvSpPr>
              <p:cNvPr id="63" name="ZoneTexte 62"/>
              <p:cNvSpPr txBox="1"/>
              <p:nvPr/>
            </p:nvSpPr>
            <p:spPr>
              <a:xfrm>
                <a:off x="3553481" y="1136935"/>
                <a:ext cx="647537" cy="26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b="1" dirty="0" smtClean="0">
                    <a:solidFill>
                      <a:srgbClr val="00B0F0"/>
                    </a:solidFill>
                    <a:latin typeface="Calibri" pitchFamily="34" charset="0"/>
                    <a:cs typeface="Calibri" pitchFamily="34" charset="0"/>
                  </a:rPr>
                  <a:t>Gras </a:t>
                </a:r>
              </a:p>
            </p:txBody>
          </p:sp>
        </p:grpSp>
        <p:sp>
          <p:nvSpPr>
            <p:cNvPr id="49" name="ZoneTexte 48"/>
            <p:cNvSpPr txBox="1"/>
            <p:nvPr/>
          </p:nvSpPr>
          <p:spPr>
            <a:xfrm>
              <a:off x="2123194" y="969827"/>
              <a:ext cx="574994" cy="26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solidFill>
                    <a:srgbClr val="00B0F0"/>
                  </a:solidFill>
                  <a:latin typeface="Calibri" pitchFamily="34" charset="0"/>
                  <a:cs typeface="Calibri" pitchFamily="34" charset="0"/>
                </a:rPr>
                <a:t>g/j</a:t>
              </a:r>
            </a:p>
          </p:txBody>
        </p:sp>
      </p:grpSp>
      <p:sp>
        <p:nvSpPr>
          <p:cNvPr id="85" name="ZoneTexte 84"/>
          <p:cNvSpPr txBox="1"/>
          <p:nvPr/>
        </p:nvSpPr>
        <p:spPr>
          <a:xfrm>
            <a:off x="2506449" y="4157394"/>
            <a:ext cx="6097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Maladie entre 5 et 10 mois</a:t>
            </a:r>
          </a:p>
          <a:p>
            <a:endParaRPr lang="fr-FR" dirty="0">
              <a:latin typeface="Calibri" pitchFamily="34" charset="0"/>
              <a:cs typeface="Calibri" pitchFamily="34" charset="0"/>
            </a:endParaRPr>
          </a:p>
          <a:p>
            <a:r>
              <a:rPr lang="fr-FR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→ conformation R</a:t>
            </a:r>
          </a:p>
          <a:p>
            <a:r>
              <a:rPr lang="fr-FR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→ poids plus faible</a:t>
            </a:r>
          </a:p>
          <a:p>
            <a:pPr marL="268288" indent="-268288"/>
            <a:r>
              <a:rPr lang="fr-FR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→ risque de sur-engraissement si l’éleveur cherche à rattraper l’animal avec une finition excessive</a:t>
            </a:r>
          </a:p>
        </p:txBody>
      </p:sp>
      <p:cxnSp>
        <p:nvCxnSpPr>
          <p:cNvPr id="86" name="Connecteur droit 85"/>
          <p:cNvCxnSpPr/>
          <p:nvPr/>
        </p:nvCxnSpPr>
        <p:spPr>
          <a:xfrm flipH="1">
            <a:off x="3110028" y="3789555"/>
            <a:ext cx="964956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Connecteur droit avec flèche 86"/>
          <p:cNvCxnSpPr/>
          <p:nvPr/>
        </p:nvCxnSpPr>
        <p:spPr>
          <a:xfrm flipV="1">
            <a:off x="4096212" y="3428504"/>
            <a:ext cx="0" cy="361051"/>
          </a:xfrm>
          <a:prstGeom prst="straightConnector1">
            <a:avLst/>
          </a:prstGeom>
          <a:noFill/>
          <a:ln w="1270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Connecteur droit 87"/>
          <p:cNvCxnSpPr/>
          <p:nvPr/>
        </p:nvCxnSpPr>
        <p:spPr>
          <a:xfrm>
            <a:off x="3110027" y="3789555"/>
            <a:ext cx="0" cy="338410"/>
          </a:xfrm>
          <a:prstGeom prst="line">
            <a:avLst/>
          </a:prstGeom>
          <a:noFill/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41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4365104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I. La conformation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907704" y="4077072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L’état d’engraissement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19536" y="5445224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/>
              <a:t>III. Les arbres de décision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83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52936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907704" y="2564904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L’état d’engraissement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51920" y="3468913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II.1. </a:t>
            </a:r>
            <a:r>
              <a:rPr lang="fr-FR" u="sng" dirty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L</a:t>
            </a:r>
            <a:r>
              <a:rPr lang="fr-FR" u="sng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’échelle de notation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19" y="3995772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II.2. Facteurs de risque de sur-engraissement</a:t>
            </a:r>
          </a:p>
        </p:txBody>
      </p:sp>
    </p:spTree>
    <p:extLst>
      <p:ext uri="{BB962C8B-B14F-4D97-AF65-F5344CB8AC3E}">
        <p14:creationId xmlns:p14="http://schemas.microsoft.com/office/powerpoint/2010/main" val="104506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Importance de l’état d’engraissement</a:t>
            </a:r>
          </a:p>
        </p:txBody>
      </p:sp>
      <p:grpSp>
        <p:nvGrpSpPr>
          <p:cNvPr id="154635" name="Group 11"/>
          <p:cNvGrpSpPr>
            <a:grpSpLocks/>
          </p:cNvGrpSpPr>
          <p:nvPr/>
        </p:nvGrpSpPr>
        <p:grpSpPr bwMode="auto">
          <a:xfrm>
            <a:off x="250825" y="1773238"/>
            <a:ext cx="4321175" cy="3968750"/>
            <a:chOff x="158" y="1117"/>
            <a:chExt cx="2722" cy="2500"/>
          </a:xfrm>
        </p:grpSpPr>
        <p:sp>
          <p:nvSpPr>
            <p:cNvPr id="154628" name="Text Box 4"/>
            <p:cNvSpPr txBox="1">
              <a:spLocks noChangeArrowheads="1"/>
            </p:cNvSpPr>
            <p:nvPr/>
          </p:nvSpPr>
          <p:spPr bwMode="auto">
            <a:xfrm>
              <a:off x="158" y="1117"/>
              <a:ext cx="2541" cy="2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fr-FR" sz="1800" dirty="0">
                  <a:solidFill>
                    <a:schemeClr val="bg1"/>
                  </a:solidFill>
                  <a:latin typeface="Calibri" pitchFamily="34" charset="0"/>
                </a:rPr>
                <a:t>Manque d’EG</a:t>
              </a:r>
            </a:p>
          </p:txBody>
        </p:sp>
        <p:sp>
          <p:nvSpPr>
            <p:cNvPr id="154629" name="Text Box 5"/>
            <p:cNvSpPr txBox="1">
              <a:spLocks noChangeArrowheads="1"/>
            </p:cNvSpPr>
            <p:nvPr/>
          </p:nvSpPr>
          <p:spPr bwMode="auto">
            <a:xfrm>
              <a:off x="158" y="2886"/>
              <a:ext cx="2677" cy="2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fr-FR" sz="1800" dirty="0">
                  <a:solidFill>
                    <a:schemeClr val="bg1"/>
                  </a:solidFill>
                  <a:latin typeface="Calibri" pitchFamily="34" charset="0"/>
                </a:rPr>
                <a:t>Excès d’EG</a:t>
              </a:r>
            </a:p>
          </p:txBody>
        </p:sp>
        <p:sp>
          <p:nvSpPr>
            <p:cNvPr id="154630" name="AutoShape 6"/>
            <p:cNvSpPr>
              <a:spLocks noChangeArrowheads="1"/>
            </p:cNvSpPr>
            <p:nvPr/>
          </p:nvSpPr>
          <p:spPr bwMode="auto">
            <a:xfrm rot="16200000">
              <a:off x="655" y="3265"/>
              <a:ext cx="231" cy="287"/>
            </a:xfrm>
            <a:prstGeom prst="downArrow">
              <a:avLst>
                <a:gd name="adj1" fmla="val 50000"/>
                <a:gd name="adj2" fmla="val 46530"/>
              </a:avLst>
            </a:prstGeom>
            <a:noFill/>
            <a:ln w="9525" algn="ctr">
              <a:solidFill>
                <a:srgbClr val="0000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fr-FR">
                <a:latin typeface="Calibri" pitchFamily="34" charset="0"/>
              </a:endParaRPr>
            </a:p>
          </p:txBody>
        </p:sp>
        <p:sp>
          <p:nvSpPr>
            <p:cNvPr id="154631" name="AutoShape 7"/>
            <p:cNvSpPr>
              <a:spLocks noChangeArrowheads="1"/>
            </p:cNvSpPr>
            <p:nvPr/>
          </p:nvSpPr>
          <p:spPr bwMode="auto">
            <a:xfrm rot="16200000">
              <a:off x="655" y="1541"/>
              <a:ext cx="231" cy="287"/>
            </a:xfrm>
            <a:prstGeom prst="downArrow">
              <a:avLst>
                <a:gd name="adj1" fmla="val 50000"/>
                <a:gd name="adj2" fmla="val 46530"/>
              </a:avLst>
            </a:prstGeom>
            <a:noFill/>
            <a:ln w="9525" algn="ctr">
              <a:solidFill>
                <a:srgbClr val="0000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fr-FR">
                <a:latin typeface="Calibri" pitchFamily="34" charset="0"/>
              </a:endParaRPr>
            </a:p>
          </p:txBody>
        </p:sp>
        <p:sp>
          <p:nvSpPr>
            <p:cNvPr id="154632" name="Text Box 8"/>
            <p:cNvSpPr txBox="1">
              <a:spLocks noChangeArrowheads="1"/>
            </p:cNvSpPr>
            <p:nvPr/>
          </p:nvSpPr>
          <p:spPr bwMode="auto">
            <a:xfrm>
              <a:off x="930" y="1434"/>
              <a:ext cx="1905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fr-FR" sz="1600">
                  <a:latin typeface="Calibri" pitchFamily="34" charset="0"/>
                </a:rPr>
                <a:t>Manque de tendreté</a:t>
              </a:r>
            </a:p>
            <a:p>
              <a:r>
                <a:rPr lang="fr-FR" sz="1600">
                  <a:latin typeface="Calibri" pitchFamily="34" charset="0"/>
                </a:rPr>
                <a:t>Manque de flaveur</a:t>
              </a:r>
            </a:p>
            <a:p>
              <a:r>
                <a:rPr lang="fr-FR" sz="1600">
                  <a:latin typeface="Calibri" pitchFamily="34" charset="0"/>
                </a:rPr>
                <a:t>Accélération de l’oxydation de la viande</a:t>
              </a:r>
            </a:p>
            <a:p>
              <a:r>
                <a:rPr lang="fr-FR" sz="1600">
                  <a:latin typeface="Calibri" pitchFamily="34" charset="0"/>
                </a:rPr>
                <a:t>Manque d’isolation contre la contracture au froid</a:t>
              </a:r>
            </a:p>
          </p:txBody>
        </p:sp>
        <p:sp>
          <p:nvSpPr>
            <p:cNvPr id="154633" name="Text Box 9"/>
            <p:cNvSpPr txBox="1">
              <a:spLocks noChangeArrowheads="1"/>
            </p:cNvSpPr>
            <p:nvPr/>
          </p:nvSpPr>
          <p:spPr bwMode="auto">
            <a:xfrm>
              <a:off x="975" y="3249"/>
              <a:ext cx="190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fr-FR" sz="1600">
                  <a:latin typeface="Calibri" pitchFamily="34" charset="0"/>
                </a:rPr>
                <a:t>Rendement viande réduit</a:t>
              </a:r>
            </a:p>
            <a:p>
              <a:r>
                <a:rPr lang="fr-FR" sz="1600">
                  <a:latin typeface="Calibri" pitchFamily="34" charset="0"/>
                </a:rPr>
                <a:t>Perspectives d’achat réduites</a:t>
              </a:r>
            </a:p>
          </p:txBody>
        </p:sp>
      </p:grp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71662" y="1196975"/>
            <a:ext cx="4591789" cy="49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0"/>
              </a:spcBef>
            </a:pPr>
            <a:r>
              <a:rPr lang="fr-FR" sz="1200">
                <a:latin typeface="Arial" charset="0"/>
              </a:rPr>
              <a:t>On regarde au niveau des rognons</a:t>
            </a:r>
            <a:endParaRPr lang="fr-FR" sz="1800">
              <a:latin typeface="Arial" charset="0"/>
            </a:endParaRPr>
          </a:p>
        </p:txBody>
      </p:sp>
      <p:pic>
        <p:nvPicPr>
          <p:cNvPr id="14" name="Picture 6" descr="culotte engrai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" r="43247"/>
          <a:stretch/>
        </p:blipFill>
        <p:spPr bwMode="auto">
          <a:xfrm>
            <a:off x="6234647" y="4581526"/>
            <a:ext cx="1419704" cy="2073276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ulotte engrai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4" t="14017" r="-4" b="-294"/>
          <a:stretch/>
        </p:blipFill>
        <p:spPr bwMode="auto">
          <a:xfrm>
            <a:off x="6228184" y="1773238"/>
            <a:ext cx="1390468" cy="2126849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Engraissement très faible (1) et faible (2)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199" y="1052736"/>
            <a:ext cx="3368078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6056" y="1052736"/>
            <a:ext cx="3439364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38060" y="6211669"/>
            <a:ext cx="3901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Pas de graisses à l’intérieur de la cage thoracique</a:t>
            </a:r>
          </a:p>
          <a:p>
            <a:pPr algn="ctr"/>
            <a:r>
              <a:rPr lang="fr-FR" sz="14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Couleur du muscle très visible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88024" y="6241172"/>
            <a:ext cx="426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Côtes encore visibles à l’intérieur de la cage thoracique</a:t>
            </a:r>
          </a:p>
          <a:p>
            <a:pPr algn="ctr"/>
            <a:r>
              <a:rPr lang="fr-FR" sz="14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Couleur du muscle encore visible</a:t>
            </a:r>
          </a:p>
        </p:txBody>
      </p:sp>
    </p:spTree>
    <p:extLst>
      <p:ext uri="{BB962C8B-B14F-4D97-AF65-F5344CB8AC3E}">
        <p14:creationId xmlns:p14="http://schemas.microsoft.com/office/powerpoint/2010/main" val="28137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Engraissement faible (2) et moyen (3)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935507"/>
            <a:ext cx="3395467" cy="504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6056" y="935507"/>
            <a:ext cx="3468341" cy="504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9280" y="6093296"/>
            <a:ext cx="3901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Couverture presque complète</a:t>
            </a:r>
          </a:p>
          <a:p>
            <a:pPr algn="ctr"/>
            <a:r>
              <a:rPr lang="fr-FR" sz="14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Muscles intercostaux encore visibles</a:t>
            </a:r>
          </a:p>
        </p:txBody>
      </p:sp>
    </p:spTree>
    <p:extLst>
      <p:ext uri="{BB962C8B-B14F-4D97-AF65-F5344CB8AC3E}">
        <p14:creationId xmlns:p14="http://schemas.microsoft.com/office/powerpoint/2010/main" val="39041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Engraissement moyen (3) et fort (4)</a:t>
            </a:r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908720"/>
            <a:ext cx="3468341" cy="504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04048" y="908720"/>
            <a:ext cx="3445543" cy="504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859280" y="6093296"/>
            <a:ext cx="3901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Amas graisseux à l’épaule et veines de gras à la cuisses bien saillantes</a:t>
            </a:r>
          </a:p>
        </p:txBody>
      </p:sp>
    </p:spTree>
    <p:extLst>
      <p:ext uri="{BB962C8B-B14F-4D97-AF65-F5344CB8AC3E}">
        <p14:creationId xmlns:p14="http://schemas.microsoft.com/office/powerpoint/2010/main" val="21747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Engraissement fort (4) et très fort (5)</a:t>
            </a:r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973973"/>
            <a:ext cx="3445543" cy="504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0032" y="973973"/>
            <a:ext cx="3489172" cy="504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653672" y="6093295"/>
            <a:ext cx="3901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Épaisse couche de graisse jusque dans la cage thoracique</a:t>
            </a:r>
          </a:p>
        </p:txBody>
      </p:sp>
    </p:spTree>
    <p:extLst>
      <p:ext uri="{BB962C8B-B14F-4D97-AF65-F5344CB8AC3E}">
        <p14:creationId xmlns:p14="http://schemas.microsoft.com/office/powerpoint/2010/main" val="35098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Une croissance en plusieurs années</a:t>
            </a:r>
            <a:endParaRPr lang="fr-FR" dirty="0"/>
          </a:p>
        </p:txBody>
      </p:sp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2" cstate="screen"/>
          <a:srcRect t="8939" r="4530"/>
          <a:stretch>
            <a:fillRect/>
          </a:stretch>
        </p:blipFill>
        <p:spPr bwMode="auto">
          <a:xfrm>
            <a:off x="395288" y="4868863"/>
            <a:ext cx="3779837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3242" name="Picture 10" descr="1593_00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21540000">
            <a:off x="971550" y="765175"/>
            <a:ext cx="7562850" cy="3876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93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Sur </a:t>
            </a:r>
            <a:r>
              <a:rPr lang="fr-FR" sz="2400" dirty="0" smtClean="0"/>
              <a:t>un bovin viande en vif</a:t>
            </a:r>
            <a:endParaRPr lang="fr-FR" sz="2400" dirty="0"/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3844925"/>
            <a:ext cx="69850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3" y="908050"/>
            <a:ext cx="705802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06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es documents\vaches cournon\DSCF360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861859" y="3272767"/>
            <a:ext cx="5112568" cy="3485842"/>
          </a:xfrm>
          <a:prstGeom prst="rect">
            <a:avLst/>
          </a:prstGeom>
          <a:noFill/>
        </p:spPr>
      </p:pic>
      <p:pic>
        <p:nvPicPr>
          <p:cNvPr id="1027" name="Picture 3" descr="D:\Mes documents\vaches cournon\DSCF3594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7" y="116632"/>
            <a:ext cx="5348231" cy="3096344"/>
          </a:xfrm>
          <a:prstGeom prst="rect">
            <a:avLst/>
          </a:prstGeom>
          <a:noFill/>
        </p:spPr>
      </p:pic>
      <p:sp>
        <p:nvSpPr>
          <p:cNvPr id="21" name="Forme libre 20"/>
          <p:cNvSpPr/>
          <p:nvPr/>
        </p:nvSpPr>
        <p:spPr>
          <a:xfrm>
            <a:off x="5170883" y="4143117"/>
            <a:ext cx="780222" cy="717274"/>
          </a:xfrm>
          <a:custGeom>
            <a:avLst/>
            <a:gdLst>
              <a:gd name="connsiteX0" fmla="*/ 14909 w 780222"/>
              <a:gd name="connsiteY0" fmla="*/ 518491 h 717274"/>
              <a:gd name="connsiteX1" fmla="*/ 64605 w 780222"/>
              <a:gd name="connsiteY1" fmla="*/ 319709 h 717274"/>
              <a:gd name="connsiteX2" fmla="*/ 223631 w 780222"/>
              <a:gd name="connsiteY2" fmla="*/ 81170 h 717274"/>
              <a:gd name="connsiteX3" fmla="*/ 432352 w 780222"/>
              <a:gd name="connsiteY3" fmla="*/ 31474 h 717274"/>
              <a:gd name="connsiteX4" fmla="*/ 750405 w 780222"/>
              <a:gd name="connsiteY4" fmla="*/ 270013 h 717274"/>
              <a:gd name="connsiteX5" fmla="*/ 611257 w 780222"/>
              <a:gd name="connsiteY5" fmla="*/ 458857 h 717274"/>
              <a:gd name="connsiteX6" fmla="*/ 154057 w 780222"/>
              <a:gd name="connsiteY6" fmla="*/ 707335 h 717274"/>
              <a:gd name="connsiteX7" fmla="*/ 14909 w 780222"/>
              <a:gd name="connsiteY7" fmla="*/ 518491 h 7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0222" h="717274">
                <a:moveTo>
                  <a:pt x="14909" y="518491"/>
                </a:moveTo>
                <a:cubicBezTo>
                  <a:pt x="0" y="453887"/>
                  <a:pt x="29818" y="392596"/>
                  <a:pt x="64605" y="319709"/>
                </a:cubicBezTo>
                <a:cubicBezTo>
                  <a:pt x="99392" y="246822"/>
                  <a:pt x="162340" y="129209"/>
                  <a:pt x="223631" y="81170"/>
                </a:cubicBezTo>
                <a:cubicBezTo>
                  <a:pt x="284922" y="33131"/>
                  <a:pt x="344556" y="0"/>
                  <a:pt x="432352" y="31474"/>
                </a:cubicBezTo>
                <a:cubicBezTo>
                  <a:pt x="520148" y="62948"/>
                  <a:pt x="720588" y="198783"/>
                  <a:pt x="750405" y="270013"/>
                </a:cubicBezTo>
                <a:cubicBezTo>
                  <a:pt x="780222" y="341243"/>
                  <a:pt x="710648" y="385970"/>
                  <a:pt x="611257" y="458857"/>
                </a:cubicBezTo>
                <a:cubicBezTo>
                  <a:pt x="511866" y="531744"/>
                  <a:pt x="255105" y="697396"/>
                  <a:pt x="154057" y="707335"/>
                </a:cubicBezTo>
                <a:cubicBezTo>
                  <a:pt x="53009" y="717274"/>
                  <a:pt x="29818" y="583095"/>
                  <a:pt x="14909" y="518491"/>
                </a:cubicBezTo>
                <a:close/>
              </a:path>
            </a:pathLst>
          </a:custGeom>
          <a:solidFill>
            <a:schemeClr val="accent2">
              <a:lumMod val="75000"/>
              <a:alpha val="43000"/>
            </a:schemeClr>
          </a:solidFill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orme libre 24"/>
          <p:cNvSpPr/>
          <p:nvPr/>
        </p:nvSpPr>
        <p:spPr>
          <a:xfrm>
            <a:off x="6467940" y="3637878"/>
            <a:ext cx="934278" cy="1431235"/>
          </a:xfrm>
          <a:custGeom>
            <a:avLst/>
            <a:gdLst>
              <a:gd name="connsiteX0" fmla="*/ 0 w 934278"/>
              <a:gd name="connsiteY0" fmla="*/ 0 h 1431235"/>
              <a:gd name="connsiteX1" fmla="*/ 238539 w 934278"/>
              <a:gd name="connsiteY1" fmla="*/ 39756 h 1431235"/>
              <a:gd name="connsiteX2" fmla="*/ 546652 w 934278"/>
              <a:gd name="connsiteY2" fmla="*/ 39756 h 1431235"/>
              <a:gd name="connsiteX3" fmla="*/ 874643 w 934278"/>
              <a:gd name="connsiteY3" fmla="*/ 258417 h 1431235"/>
              <a:gd name="connsiteX4" fmla="*/ 904461 w 934278"/>
              <a:gd name="connsiteY4" fmla="*/ 626165 h 1431235"/>
              <a:gd name="connsiteX5" fmla="*/ 884582 w 934278"/>
              <a:gd name="connsiteY5" fmla="*/ 1431235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4278" h="1431235">
                <a:moveTo>
                  <a:pt x="0" y="0"/>
                </a:moveTo>
                <a:cubicBezTo>
                  <a:pt x="73715" y="16565"/>
                  <a:pt x="147430" y="33130"/>
                  <a:pt x="238539" y="39756"/>
                </a:cubicBezTo>
                <a:cubicBezTo>
                  <a:pt x="329648" y="46382"/>
                  <a:pt x="440635" y="3312"/>
                  <a:pt x="546652" y="39756"/>
                </a:cubicBezTo>
                <a:cubicBezTo>
                  <a:pt x="652669" y="76200"/>
                  <a:pt x="815008" y="160682"/>
                  <a:pt x="874643" y="258417"/>
                </a:cubicBezTo>
                <a:cubicBezTo>
                  <a:pt x="934278" y="356152"/>
                  <a:pt x="902805" y="430695"/>
                  <a:pt x="904461" y="626165"/>
                </a:cubicBezTo>
                <a:cubicBezTo>
                  <a:pt x="906118" y="821635"/>
                  <a:pt x="895350" y="1126435"/>
                  <a:pt x="884582" y="1431235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/>
        </p:nvSpPr>
        <p:spPr>
          <a:xfrm>
            <a:off x="2325757" y="337930"/>
            <a:ext cx="828260" cy="1083366"/>
          </a:xfrm>
          <a:custGeom>
            <a:avLst/>
            <a:gdLst>
              <a:gd name="connsiteX0" fmla="*/ 0 w 828260"/>
              <a:gd name="connsiteY0" fmla="*/ 0 h 1083366"/>
              <a:gd name="connsiteX1" fmla="*/ 367747 w 828260"/>
              <a:gd name="connsiteY1" fmla="*/ 99392 h 1083366"/>
              <a:gd name="connsiteX2" fmla="*/ 506895 w 828260"/>
              <a:gd name="connsiteY2" fmla="*/ 89453 h 1083366"/>
              <a:gd name="connsiteX3" fmla="*/ 745434 w 828260"/>
              <a:gd name="connsiteY3" fmla="*/ 238540 h 1083366"/>
              <a:gd name="connsiteX4" fmla="*/ 815008 w 828260"/>
              <a:gd name="connsiteY4" fmla="*/ 308113 h 1083366"/>
              <a:gd name="connsiteX5" fmla="*/ 824947 w 828260"/>
              <a:gd name="connsiteY5" fmla="*/ 437322 h 1083366"/>
              <a:gd name="connsiteX6" fmla="*/ 824947 w 828260"/>
              <a:gd name="connsiteY6" fmla="*/ 1083366 h 1083366"/>
              <a:gd name="connsiteX7" fmla="*/ 824947 w 828260"/>
              <a:gd name="connsiteY7" fmla="*/ 1083366 h 108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260" h="1083366">
                <a:moveTo>
                  <a:pt x="0" y="0"/>
                </a:moveTo>
                <a:cubicBezTo>
                  <a:pt x="141632" y="42241"/>
                  <a:pt x="283265" y="84483"/>
                  <a:pt x="367747" y="99392"/>
                </a:cubicBezTo>
                <a:cubicBezTo>
                  <a:pt x="452229" y="114301"/>
                  <a:pt x="443947" y="66262"/>
                  <a:pt x="506895" y="89453"/>
                </a:cubicBezTo>
                <a:cubicBezTo>
                  <a:pt x="569843" y="112644"/>
                  <a:pt x="694082" y="202097"/>
                  <a:pt x="745434" y="238540"/>
                </a:cubicBezTo>
                <a:cubicBezTo>
                  <a:pt x="796786" y="274983"/>
                  <a:pt x="801756" y="274983"/>
                  <a:pt x="815008" y="308113"/>
                </a:cubicBezTo>
                <a:cubicBezTo>
                  <a:pt x="828260" y="341243"/>
                  <a:pt x="823291" y="308113"/>
                  <a:pt x="824947" y="437322"/>
                </a:cubicBezTo>
                <a:cubicBezTo>
                  <a:pt x="826603" y="566531"/>
                  <a:pt x="824947" y="1083366"/>
                  <a:pt x="824947" y="1083366"/>
                </a:cubicBezTo>
                <a:lnTo>
                  <a:pt x="824947" y="1083366"/>
                </a:ln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orme libre 26"/>
          <p:cNvSpPr/>
          <p:nvPr/>
        </p:nvSpPr>
        <p:spPr>
          <a:xfrm>
            <a:off x="1005509" y="482048"/>
            <a:ext cx="559904" cy="511865"/>
          </a:xfrm>
          <a:custGeom>
            <a:avLst/>
            <a:gdLst>
              <a:gd name="connsiteX0" fmla="*/ 405848 w 559904"/>
              <a:gd name="connsiteY0" fmla="*/ 4969 h 511865"/>
              <a:gd name="connsiteX1" fmla="*/ 554934 w 559904"/>
              <a:gd name="connsiteY1" fmla="*/ 94422 h 511865"/>
              <a:gd name="connsiteX2" fmla="*/ 376030 w 559904"/>
              <a:gd name="connsiteY2" fmla="*/ 303143 h 511865"/>
              <a:gd name="connsiteX3" fmla="*/ 87795 w 559904"/>
              <a:gd name="connsiteY3" fmla="*/ 491987 h 511865"/>
              <a:gd name="connsiteX4" fmla="*/ 48039 w 559904"/>
              <a:gd name="connsiteY4" fmla="*/ 422413 h 511865"/>
              <a:gd name="connsiteX5" fmla="*/ 376030 w 559904"/>
              <a:gd name="connsiteY5" fmla="*/ 124239 h 511865"/>
              <a:gd name="connsiteX6" fmla="*/ 405848 w 559904"/>
              <a:gd name="connsiteY6" fmla="*/ 4969 h 511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904" h="511865">
                <a:moveTo>
                  <a:pt x="405848" y="4969"/>
                </a:moveTo>
                <a:cubicBezTo>
                  <a:pt x="435665" y="0"/>
                  <a:pt x="559904" y="44726"/>
                  <a:pt x="554934" y="94422"/>
                </a:cubicBezTo>
                <a:cubicBezTo>
                  <a:pt x="549964" y="144118"/>
                  <a:pt x="453887" y="236882"/>
                  <a:pt x="376030" y="303143"/>
                </a:cubicBezTo>
                <a:cubicBezTo>
                  <a:pt x="298173" y="369404"/>
                  <a:pt x="142460" y="472109"/>
                  <a:pt x="87795" y="491987"/>
                </a:cubicBezTo>
                <a:cubicBezTo>
                  <a:pt x="33130" y="511865"/>
                  <a:pt x="0" y="483704"/>
                  <a:pt x="48039" y="422413"/>
                </a:cubicBezTo>
                <a:cubicBezTo>
                  <a:pt x="96078" y="361122"/>
                  <a:pt x="314739" y="193813"/>
                  <a:pt x="376030" y="124239"/>
                </a:cubicBezTo>
                <a:cubicBezTo>
                  <a:pt x="437321" y="54665"/>
                  <a:pt x="376031" y="9939"/>
                  <a:pt x="405848" y="4969"/>
                </a:cubicBezTo>
                <a:close/>
              </a:path>
            </a:pathLst>
          </a:custGeom>
          <a:solidFill>
            <a:schemeClr val="bg2">
              <a:lumMod val="25000"/>
              <a:alpha val="43000"/>
            </a:schemeClr>
          </a:solidFill>
          <a:ln w="25400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 27"/>
          <p:cNvSpPr/>
          <p:nvPr/>
        </p:nvSpPr>
        <p:spPr>
          <a:xfrm>
            <a:off x="5184135" y="4023847"/>
            <a:ext cx="253448" cy="260074"/>
          </a:xfrm>
          <a:custGeom>
            <a:avLst/>
            <a:gdLst>
              <a:gd name="connsiteX0" fmla="*/ 41413 w 253448"/>
              <a:gd name="connsiteY0" fmla="*/ 140805 h 260074"/>
              <a:gd name="connsiteX1" fmla="*/ 31474 w 253448"/>
              <a:gd name="connsiteY1" fmla="*/ 250135 h 260074"/>
              <a:gd name="connsiteX2" fmla="*/ 230257 w 253448"/>
              <a:gd name="connsiteY2" fmla="*/ 81170 h 260074"/>
              <a:gd name="connsiteX3" fmla="*/ 170622 w 253448"/>
              <a:gd name="connsiteY3" fmla="*/ 11596 h 260074"/>
              <a:gd name="connsiteX4" fmla="*/ 41413 w 253448"/>
              <a:gd name="connsiteY4" fmla="*/ 140805 h 26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448" h="260074">
                <a:moveTo>
                  <a:pt x="41413" y="140805"/>
                </a:moveTo>
                <a:cubicBezTo>
                  <a:pt x="18222" y="180562"/>
                  <a:pt x="0" y="260074"/>
                  <a:pt x="31474" y="250135"/>
                </a:cubicBezTo>
                <a:cubicBezTo>
                  <a:pt x="62948" y="240196"/>
                  <a:pt x="207066" y="120927"/>
                  <a:pt x="230257" y="81170"/>
                </a:cubicBezTo>
                <a:cubicBezTo>
                  <a:pt x="253448" y="41414"/>
                  <a:pt x="203753" y="0"/>
                  <a:pt x="170622" y="11596"/>
                </a:cubicBezTo>
                <a:cubicBezTo>
                  <a:pt x="137491" y="23192"/>
                  <a:pt x="64604" y="101049"/>
                  <a:pt x="41413" y="140805"/>
                </a:cubicBezTo>
                <a:close/>
              </a:path>
            </a:pathLst>
          </a:custGeom>
          <a:solidFill>
            <a:schemeClr val="bg2">
              <a:lumMod val="25000"/>
              <a:alpha val="43000"/>
            </a:schemeClr>
          </a:solidFill>
          <a:ln w="25400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 22"/>
          <p:cNvSpPr/>
          <p:nvPr/>
        </p:nvSpPr>
        <p:spPr>
          <a:xfrm>
            <a:off x="1027043" y="662609"/>
            <a:ext cx="781879" cy="422413"/>
          </a:xfrm>
          <a:custGeom>
            <a:avLst/>
            <a:gdLst>
              <a:gd name="connsiteX0" fmla="*/ 56322 w 781879"/>
              <a:gd name="connsiteY0" fmla="*/ 400878 h 422413"/>
              <a:gd name="connsiteX1" fmla="*/ 443948 w 781879"/>
              <a:gd name="connsiteY1" fmla="*/ 271669 h 422413"/>
              <a:gd name="connsiteX2" fmla="*/ 652670 w 781879"/>
              <a:gd name="connsiteY2" fmla="*/ 410817 h 422413"/>
              <a:gd name="connsiteX3" fmla="*/ 771940 w 781879"/>
              <a:gd name="connsiteY3" fmla="*/ 341243 h 422413"/>
              <a:gd name="connsiteX4" fmla="*/ 593035 w 781879"/>
              <a:gd name="connsiteY4" fmla="*/ 142461 h 422413"/>
              <a:gd name="connsiteX5" fmla="*/ 533400 w 781879"/>
              <a:gd name="connsiteY5" fmla="*/ 3313 h 422413"/>
              <a:gd name="connsiteX6" fmla="*/ 374374 w 781879"/>
              <a:gd name="connsiteY6" fmla="*/ 162339 h 422413"/>
              <a:gd name="connsiteX7" fmla="*/ 106018 w 781879"/>
              <a:gd name="connsiteY7" fmla="*/ 301487 h 422413"/>
              <a:gd name="connsiteX8" fmla="*/ 56322 w 781879"/>
              <a:gd name="connsiteY8" fmla="*/ 400878 h 42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1879" h="422413">
                <a:moveTo>
                  <a:pt x="56322" y="400878"/>
                </a:moveTo>
                <a:cubicBezTo>
                  <a:pt x="112644" y="395908"/>
                  <a:pt x="344557" y="270013"/>
                  <a:pt x="443948" y="271669"/>
                </a:cubicBezTo>
                <a:cubicBezTo>
                  <a:pt x="543339" y="273326"/>
                  <a:pt x="598005" y="399221"/>
                  <a:pt x="652670" y="410817"/>
                </a:cubicBezTo>
                <a:cubicBezTo>
                  <a:pt x="707335" y="422413"/>
                  <a:pt x="781879" y="385969"/>
                  <a:pt x="771940" y="341243"/>
                </a:cubicBezTo>
                <a:cubicBezTo>
                  <a:pt x="762001" y="296517"/>
                  <a:pt x="632792" y="198783"/>
                  <a:pt x="593035" y="142461"/>
                </a:cubicBezTo>
                <a:cubicBezTo>
                  <a:pt x="553278" y="86139"/>
                  <a:pt x="569844" y="0"/>
                  <a:pt x="533400" y="3313"/>
                </a:cubicBezTo>
                <a:cubicBezTo>
                  <a:pt x="496957" y="6626"/>
                  <a:pt x="445604" y="112643"/>
                  <a:pt x="374374" y="162339"/>
                </a:cubicBezTo>
                <a:cubicBezTo>
                  <a:pt x="303144" y="212035"/>
                  <a:pt x="159027" y="261731"/>
                  <a:pt x="106018" y="301487"/>
                </a:cubicBezTo>
                <a:cubicBezTo>
                  <a:pt x="53009" y="341244"/>
                  <a:pt x="0" y="405848"/>
                  <a:pt x="56322" y="400878"/>
                </a:cubicBezTo>
                <a:close/>
              </a:path>
            </a:pathLst>
          </a:custGeom>
          <a:solidFill>
            <a:schemeClr val="accent2">
              <a:lumMod val="75000"/>
              <a:alpha val="43000"/>
            </a:schemeClr>
          </a:solidFill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orme libre 29"/>
          <p:cNvSpPr/>
          <p:nvPr/>
        </p:nvSpPr>
        <p:spPr>
          <a:xfrm>
            <a:off x="3225248" y="437322"/>
            <a:ext cx="294861" cy="477078"/>
          </a:xfrm>
          <a:custGeom>
            <a:avLst/>
            <a:gdLst>
              <a:gd name="connsiteX0" fmla="*/ 44726 w 294861"/>
              <a:gd name="connsiteY0" fmla="*/ 0 h 477078"/>
              <a:gd name="connsiteX1" fmla="*/ 34787 w 294861"/>
              <a:gd name="connsiteY1" fmla="*/ 198782 h 477078"/>
              <a:gd name="connsiteX2" fmla="*/ 253448 w 294861"/>
              <a:gd name="connsiteY2" fmla="*/ 178904 h 477078"/>
              <a:gd name="connsiteX3" fmla="*/ 273326 w 294861"/>
              <a:gd name="connsiteY3" fmla="*/ 337930 h 477078"/>
              <a:gd name="connsiteX4" fmla="*/ 124239 w 294861"/>
              <a:gd name="connsiteY4" fmla="*/ 318052 h 477078"/>
              <a:gd name="connsiteX5" fmla="*/ 124239 w 294861"/>
              <a:gd name="connsiteY5" fmla="*/ 477078 h 47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861" h="477078">
                <a:moveTo>
                  <a:pt x="44726" y="0"/>
                </a:moveTo>
                <a:cubicBezTo>
                  <a:pt x="22363" y="84482"/>
                  <a:pt x="0" y="168965"/>
                  <a:pt x="34787" y="198782"/>
                </a:cubicBezTo>
                <a:cubicBezTo>
                  <a:pt x="69574" y="228599"/>
                  <a:pt x="213692" y="155713"/>
                  <a:pt x="253448" y="178904"/>
                </a:cubicBezTo>
                <a:cubicBezTo>
                  <a:pt x="293205" y="202095"/>
                  <a:pt x="294861" y="314739"/>
                  <a:pt x="273326" y="337930"/>
                </a:cubicBezTo>
                <a:cubicBezTo>
                  <a:pt x="251791" y="361121"/>
                  <a:pt x="149087" y="294861"/>
                  <a:pt x="124239" y="318052"/>
                </a:cubicBezTo>
                <a:cubicBezTo>
                  <a:pt x="99391" y="341243"/>
                  <a:pt x="111815" y="409160"/>
                  <a:pt x="124239" y="477078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orme libre 30"/>
          <p:cNvSpPr/>
          <p:nvPr/>
        </p:nvSpPr>
        <p:spPr>
          <a:xfrm>
            <a:off x="7372401" y="3757148"/>
            <a:ext cx="427382" cy="576469"/>
          </a:xfrm>
          <a:custGeom>
            <a:avLst/>
            <a:gdLst>
              <a:gd name="connsiteX0" fmla="*/ 0 w 427382"/>
              <a:gd name="connsiteY0" fmla="*/ 0 h 576469"/>
              <a:gd name="connsiteX1" fmla="*/ 228600 w 427382"/>
              <a:gd name="connsiteY1" fmla="*/ 109330 h 576469"/>
              <a:gd name="connsiteX2" fmla="*/ 308113 w 427382"/>
              <a:gd name="connsiteY2" fmla="*/ 397565 h 576469"/>
              <a:gd name="connsiteX3" fmla="*/ 258417 w 427382"/>
              <a:gd name="connsiteY3" fmla="*/ 467139 h 576469"/>
              <a:gd name="connsiteX4" fmla="*/ 427382 w 427382"/>
              <a:gd name="connsiteY4" fmla="*/ 576469 h 57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382" h="576469">
                <a:moveTo>
                  <a:pt x="0" y="0"/>
                </a:moveTo>
                <a:cubicBezTo>
                  <a:pt x="88624" y="21534"/>
                  <a:pt x="177248" y="43069"/>
                  <a:pt x="228600" y="109330"/>
                </a:cubicBezTo>
                <a:cubicBezTo>
                  <a:pt x="279952" y="175591"/>
                  <a:pt x="303144" y="337930"/>
                  <a:pt x="308113" y="397565"/>
                </a:cubicBezTo>
                <a:cubicBezTo>
                  <a:pt x="313083" y="457200"/>
                  <a:pt x="238539" y="437322"/>
                  <a:pt x="258417" y="467139"/>
                </a:cubicBezTo>
                <a:cubicBezTo>
                  <a:pt x="278295" y="496956"/>
                  <a:pt x="352838" y="536712"/>
                  <a:pt x="427382" y="576469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vous de jouer !</a:t>
            </a:r>
            <a:endParaRPr lang="fr-FR" dirty="0"/>
          </a:p>
        </p:txBody>
      </p:sp>
      <p:pic>
        <p:nvPicPr>
          <p:cNvPr id="31746" name="Picture 2" descr="C:\ALetort\Mes documents\charolais\P103079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715" y="1052736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47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vous de jouer !</a:t>
            </a:r>
            <a:endParaRPr lang="fr-FR" dirty="0"/>
          </a:p>
        </p:txBody>
      </p:sp>
      <p:pic>
        <p:nvPicPr>
          <p:cNvPr id="32770" name="Picture 2" descr="C:\ALetort\Mes documents\charolais\P103079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998565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8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vous de jouer !</a:t>
            </a:r>
            <a:endParaRPr lang="fr-FR" dirty="0"/>
          </a:p>
        </p:txBody>
      </p:sp>
      <p:pic>
        <p:nvPicPr>
          <p:cNvPr id="33794" name="Picture 2" descr="C:\ALetort\Mes documents\charolais\P10308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7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vous de jouer !</a:t>
            </a:r>
            <a:endParaRPr lang="fr-FR" dirty="0"/>
          </a:p>
        </p:txBody>
      </p:sp>
      <p:pic>
        <p:nvPicPr>
          <p:cNvPr id="34818" name="Picture 2" descr="C:\ALetort\Mes documents\charolais\P103080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713" y="1052736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3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vous de jouer !</a:t>
            </a:r>
            <a:endParaRPr lang="fr-FR" dirty="0"/>
          </a:p>
        </p:txBody>
      </p:sp>
      <p:pic>
        <p:nvPicPr>
          <p:cNvPr id="35842" name="Picture 2" descr="C:\ALetort\Mes documents\charolais\P103081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3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vous de jouer !</a:t>
            </a:r>
            <a:endParaRPr lang="fr-FR" dirty="0"/>
          </a:p>
        </p:txBody>
      </p:sp>
      <p:pic>
        <p:nvPicPr>
          <p:cNvPr id="36866" name="Picture 2" descr="C:\ALetort\Mes documents\charolais\P103081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1143000"/>
            <a:ext cx="711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6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52936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907704" y="2564904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L’état d’engraissement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51920" y="3468913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II.1. </a:t>
            </a:r>
            <a:r>
              <a:rPr lang="fr-FR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</a:t>
            </a:r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’échelle de notation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19" y="3995772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rgbClr val="9900FF"/>
                </a:solidFill>
              </a:rPr>
              <a:t>II.2. Facteurs de risque de sur-engraissement</a:t>
            </a:r>
          </a:p>
        </p:txBody>
      </p:sp>
    </p:spTree>
    <p:extLst>
      <p:ext uri="{BB962C8B-B14F-4D97-AF65-F5344CB8AC3E}">
        <p14:creationId xmlns:p14="http://schemas.microsoft.com/office/powerpoint/2010/main" val="201961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4824536"/>
          </a:xfrm>
        </p:spPr>
        <p:txBody>
          <a:bodyPr>
            <a:normAutofit/>
          </a:bodyPr>
          <a:lstStyle/>
          <a:p>
            <a:pPr marL="0"/>
            <a:r>
              <a:rPr lang="fr-FR" b="1" dirty="0" smtClean="0">
                <a:solidFill>
                  <a:srgbClr val="FF0000"/>
                </a:solidFill>
              </a:rPr>
              <a:t>Une finition excessive 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1417447" lvl="1"/>
            <a:r>
              <a:rPr lang="fr-FR" dirty="0" smtClean="0"/>
              <a:t>malgré </a:t>
            </a:r>
            <a:r>
              <a:rPr lang="fr-FR" dirty="0" smtClean="0"/>
              <a:t>un démarrage réussi</a:t>
            </a:r>
          </a:p>
          <a:p>
            <a:pPr marL="2155825" lvl="1"/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L’apport énergétique est trop élevé pendant trop longtemps</a:t>
            </a:r>
          </a:p>
          <a:p>
            <a:pPr marL="2155825" lvl="1"/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L’éleveur n’évalue pas régulièrement l’EG des animaux</a:t>
            </a:r>
          </a:p>
          <a:p>
            <a:pPr marL="1417447" lvl="1"/>
            <a:r>
              <a:rPr lang="fr-FR" dirty="0" smtClean="0"/>
              <a:t>après </a:t>
            </a:r>
            <a:r>
              <a:rPr lang="fr-FR" dirty="0" smtClean="0"/>
              <a:t>un démarrage accidenté</a:t>
            </a:r>
          </a:p>
          <a:p>
            <a:pPr marL="2155825" lvl="1"/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La croissance musculaire n’est pas maximale (</a:t>
            </a:r>
            <a:r>
              <a:rPr lang="fr-FR" dirty="0" err="1">
                <a:solidFill>
                  <a:schemeClr val="bg2">
                    <a:lumMod val="75000"/>
                  </a:schemeClr>
                </a:solidFill>
              </a:rPr>
              <a:t>cf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 accidents)</a:t>
            </a:r>
          </a:p>
          <a:p>
            <a:pPr marL="2155825" lvl="1"/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Et l’animal développe </a:t>
            </a:r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alors des </a:t>
            </a:r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tissus adipeux extra-musculaires</a:t>
            </a:r>
          </a:p>
          <a:p>
            <a:pPr marL="989013" lvl="1"/>
            <a:endParaRPr lang="fr-FR" dirty="0" smtClean="0"/>
          </a:p>
          <a:p>
            <a:pPr marL="989013" lvl="1"/>
            <a:endParaRPr lang="fr-FR" dirty="0"/>
          </a:p>
          <a:p>
            <a:pPr marL="0" indent="-428434"/>
            <a:r>
              <a:rPr lang="fr-FR" dirty="0" smtClean="0"/>
              <a:t>Outils de pilotage</a:t>
            </a:r>
          </a:p>
          <a:p>
            <a:pPr marL="1417447" lvl="1" indent="-428434"/>
            <a:r>
              <a:rPr lang="fr-FR" dirty="0" smtClean="0"/>
              <a:t>Se référer aux poids à âge-type</a:t>
            </a:r>
          </a:p>
          <a:p>
            <a:pPr marL="1417447" lvl="1" indent="-428434"/>
            <a:r>
              <a:rPr lang="fr-FR" dirty="0" smtClean="0"/>
              <a:t>Afin de limiter la finition en cas de retards de </a:t>
            </a:r>
            <a:r>
              <a:rPr lang="fr-FR" dirty="0" smtClean="0"/>
              <a:t>croissance</a:t>
            </a: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Facteurs de risque de sur-engraissement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60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L’alternative semi-intensive</a:t>
            </a:r>
            <a:endParaRPr lang="fr-FR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899592" y="1844824"/>
            <a:ext cx="0" cy="3888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899592" y="5733256"/>
            <a:ext cx="70567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1835696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2987824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6444208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4139952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5292080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596336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827584" y="573325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H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835696" y="57332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292080" y="57332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H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987824" y="57332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E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139952" y="57332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444208" y="57332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8" name="Connecteur droit 17"/>
          <p:cNvCxnSpPr/>
          <p:nvPr/>
        </p:nvCxnSpPr>
        <p:spPr>
          <a:xfrm>
            <a:off x="899592" y="3573016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899592" y="4365104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99592" y="2852936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39552" y="1196752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Poids (kg)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956376" y="58052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saisons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51520" y="33569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300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51520" y="26369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500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51520" y="41490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200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4633296" y="213285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itchFamily="34" charset="0"/>
              </a:rPr>
              <a:t>taurillons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899592" y="5013176"/>
            <a:ext cx="1656184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V="1">
            <a:off x="2555776" y="2636912"/>
            <a:ext cx="3240360" cy="2376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 flipH="1">
            <a:off x="899592" y="5157192"/>
            <a:ext cx="1584176" cy="5760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/>
          <p:nvPr/>
        </p:nvCxnSpPr>
        <p:spPr>
          <a:xfrm flipH="1">
            <a:off x="4283968" y="3501008"/>
            <a:ext cx="2304256" cy="50405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 flipV="1">
            <a:off x="2483768" y="4005064"/>
            <a:ext cx="1800200" cy="115212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 flipH="1">
            <a:off x="6588224" y="3140968"/>
            <a:ext cx="2160240" cy="3600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23528" y="479715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Calibri" pitchFamily="34" charset="0"/>
              </a:rPr>
              <a:t>Complémentation</a:t>
            </a:r>
          </a:p>
          <a:p>
            <a:pPr algn="ctr"/>
            <a:r>
              <a:rPr lang="fr-FR" sz="1200" dirty="0" smtClean="0">
                <a:latin typeface="Calibri" pitchFamily="34" charset="0"/>
              </a:rPr>
              <a:t>sous la mère</a:t>
            </a:r>
          </a:p>
        </p:txBody>
      </p:sp>
      <p:sp>
        <p:nvSpPr>
          <p:cNvPr id="139" name="ZoneTexte 138"/>
          <p:cNvSpPr txBox="1"/>
          <p:nvPr/>
        </p:nvSpPr>
        <p:spPr>
          <a:xfrm>
            <a:off x="2339752" y="3212976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  <a:latin typeface="Calibri" pitchFamily="34" charset="0"/>
              </a:rPr>
              <a:t>Ensilage de maïs et concentré</a:t>
            </a:r>
          </a:p>
        </p:txBody>
      </p:sp>
      <p:sp>
        <p:nvSpPr>
          <p:cNvPr id="140" name="ZoneTexte 139"/>
          <p:cNvSpPr txBox="1"/>
          <p:nvPr/>
        </p:nvSpPr>
        <p:spPr>
          <a:xfrm>
            <a:off x="4644008" y="2924944"/>
            <a:ext cx="108012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Calibri" pitchFamily="34" charset="0"/>
              </a:rPr>
              <a:t>1300g/j</a:t>
            </a:r>
          </a:p>
        </p:txBody>
      </p:sp>
      <p:cxnSp>
        <p:nvCxnSpPr>
          <p:cNvPr id="142" name="Connecteur droit avec flèche 141"/>
          <p:cNvCxnSpPr/>
          <p:nvPr/>
        </p:nvCxnSpPr>
        <p:spPr>
          <a:xfrm>
            <a:off x="1979712" y="4509120"/>
            <a:ext cx="576064" cy="0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ZoneTexte 142"/>
          <p:cNvSpPr txBox="1"/>
          <p:nvPr/>
        </p:nvSpPr>
        <p:spPr>
          <a:xfrm>
            <a:off x="1691680" y="407707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Calibri" pitchFamily="34" charset="0"/>
              </a:rPr>
              <a:t>Pâturage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31001" r="19125" b="5982"/>
          <a:stretch/>
        </p:blipFill>
        <p:spPr bwMode="auto">
          <a:xfrm>
            <a:off x="5868144" y="1000303"/>
            <a:ext cx="3223871" cy="2005941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001448" y="4659913"/>
            <a:ext cx="27003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latin typeface="Calibri" pitchFamily="34" charset="0"/>
                <a:cs typeface="Calibri" pitchFamily="34" charset="0"/>
              </a:rPr>
              <a:t>La croissance des taurillons est intensive </a:t>
            </a:r>
            <a:r>
              <a:rPr lang="fr-FR" sz="1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mais l’alimentation des vaches allaitantes reste extensive</a:t>
            </a:r>
          </a:p>
        </p:txBody>
      </p:sp>
    </p:spTree>
    <p:extLst>
      <p:ext uri="{BB962C8B-B14F-4D97-AF65-F5344CB8AC3E}">
        <p14:creationId xmlns:p14="http://schemas.microsoft.com/office/powerpoint/2010/main" val="214511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repères : poids à âge-type</a:t>
            </a:r>
            <a:endParaRPr lang="fr-FR" dirty="0"/>
          </a:p>
        </p:txBody>
      </p:sp>
      <p:pic>
        <p:nvPicPr>
          <p:cNvPr id="1026" name="Picture 2" descr="D:\ALetort\Mes documents\ARCHIVES\cours\Archives péda\Images pour cours\1595_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2" t="43823" r="17444" b="31246"/>
          <a:stretch/>
        </p:blipFill>
        <p:spPr bwMode="auto">
          <a:xfrm>
            <a:off x="852171" y="1700808"/>
            <a:ext cx="703924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81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Croissances « accidentelles »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899592" y="1844824"/>
            <a:ext cx="0" cy="3888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899592" y="5733256"/>
            <a:ext cx="70567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835696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2987824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444208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139952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5292080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7596336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1331640" y="587727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1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416060" y="587727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2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868144" y="58772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5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563888" y="587085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693421" y="5866327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4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040907" y="588009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6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27" name="Connecteur droit 26"/>
          <p:cNvCxnSpPr/>
          <p:nvPr/>
        </p:nvCxnSpPr>
        <p:spPr>
          <a:xfrm>
            <a:off x="899592" y="3573016"/>
            <a:ext cx="64807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899592" y="4365104"/>
            <a:ext cx="64807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899592" y="2852936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39552" y="1196752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Poids (kg)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956376" y="58052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mois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51520" y="33569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30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51520" y="26369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40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51520" y="41490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20</a:t>
            </a:r>
          </a:p>
        </p:txBody>
      </p:sp>
      <p:cxnSp>
        <p:nvCxnSpPr>
          <p:cNvPr id="91" name="Connecteur droit 90"/>
          <p:cNvCxnSpPr/>
          <p:nvPr/>
        </p:nvCxnSpPr>
        <p:spPr>
          <a:xfrm flipH="1">
            <a:off x="899592" y="5454516"/>
            <a:ext cx="720080" cy="27874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5148064" y="2636912"/>
            <a:ext cx="2376264" cy="5040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flipV="1">
            <a:off x="1619672" y="3140968"/>
            <a:ext cx="3528392" cy="231354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>
            <a:off x="899592" y="5593886"/>
            <a:ext cx="792088" cy="1393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5429085" y="1988840"/>
            <a:ext cx="7011" cy="9001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4811522" y="1475492"/>
            <a:ext cx="1332148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ABATTAGE</a:t>
            </a:r>
            <a:endParaRPr lang="fr-F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3" name="Connecteur droit 52"/>
          <p:cNvCxnSpPr/>
          <p:nvPr/>
        </p:nvCxnSpPr>
        <p:spPr>
          <a:xfrm flipV="1">
            <a:off x="1691680" y="3726324"/>
            <a:ext cx="3001741" cy="186756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 flipH="1">
            <a:off x="4654415" y="3245221"/>
            <a:ext cx="2941921" cy="48110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4146963" y="2612812"/>
            <a:ext cx="0" cy="2401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3473878" y="2143889"/>
            <a:ext cx="1332148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SEVRAGE</a:t>
            </a:r>
            <a:endParaRPr lang="fr-F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H="1">
            <a:off x="899592" y="5301208"/>
            <a:ext cx="720080" cy="44507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 flipV="1">
            <a:off x="1619672" y="2821578"/>
            <a:ext cx="3312368" cy="247963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H="1">
            <a:off x="2939657" y="4448727"/>
            <a:ext cx="804251" cy="1393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H="1">
            <a:off x="3743909" y="3933056"/>
            <a:ext cx="1188131" cy="5156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flipH="1">
            <a:off x="4919534" y="3548792"/>
            <a:ext cx="2833324" cy="39139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7740352" y="309133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latin typeface="Calibri" pitchFamily="34" charset="0"/>
              </a:rPr>
              <a:t>Queues de lot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657706" y="328603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FF0000"/>
                </a:solidFill>
                <a:latin typeface="Calibri" pitchFamily="34" charset="0"/>
              </a:rPr>
              <a:t>Têtes de lot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5292080" y="4575446"/>
            <a:ext cx="3276872" cy="646331"/>
          </a:xfrm>
          <a:prstGeom prst="rect">
            <a:avLst/>
          </a:prstGeom>
          <a:noFill/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Dans les 3 cas, le risque de sur-engraissement est élevé</a:t>
            </a:r>
          </a:p>
        </p:txBody>
      </p:sp>
    </p:spTree>
    <p:extLst>
      <p:ext uri="{BB962C8B-B14F-4D97-AF65-F5344CB8AC3E}">
        <p14:creationId xmlns:p14="http://schemas.microsoft.com/office/powerpoint/2010/main" val="16483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316835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Définition de la précocité</a:t>
            </a:r>
          </a:p>
          <a:p>
            <a:pPr lvl="1"/>
            <a:r>
              <a:rPr lang="fr-FR" dirty="0" smtClean="0"/>
              <a:t>= aptitude d’un animal à atteindre rapidement le stade adulte</a:t>
            </a:r>
          </a:p>
          <a:p>
            <a:endParaRPr lang="fr-FR" dirty="0" smtClean="0"/>
          </a:p>
          <a:p>
            <a:r>
              <a:rPr lang="fr-FR" dirty="0" smtClean="0"/>
              <a:t>La précocité concrètement</a:t>
            </a:r>
            <a:endParaRPr lang="fr-FR" dirty="0"/>
          </a:p>
          <a:p>
            <a:pPr lvl="1"/>
            <a:r>
              <a:rPr lang="fr-FR" dirty="0" smtClean="0"/>
              <a:t>La croissance n’est pas plus rapide</a:t>
            </a:r>
          </a:p>
          <a:p>
            <a:pPr lvl="1"/>
            <a:r>
              <a:rPr lang="fr-FR" dirty="0" smtClean="0"/>
              <a:t>Le poids adulte est juste plus faible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Conséquence de la précocité</a:t>
            </a:r>
          </a:p>
          <a:p>
            <a:pPr lvl="1"/>
            <a:r>
              <a:rPr lang="fr-FR" dirty="0" smtClean="0"/>
              <a:t>Puberté atteinte à un âge plus jeune</a:t>
            </a:r>
          </a:p>
          <a:p>
            <a:pPr lvl="1"/>
            <a:r>
              <a:rPr lang="fr-FR" dirty="0" smtClean="0"/>
              <a:t>Les pics de croissance de chaque tissu se </a:t>
            </a:r>
            <a:r>
              <a:rPr lang="fr-FR" dirty="0" smtClean="0"/>
              <a:t>rapprochent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précocité</a:t>
            </a:r>
            <a:endParaRPr lang="fr-FR" dirty="0"/>
          </a:p>
        </p:txBody>
      </p:sp>
      <p:grpSp>
        <p:nvGrpSpPr>
          <p:cNvPr id="24" name="Groupe 23"/>
          <p:cNvGrpSpPr/>
          <p:nvPr/>
        </p:nvGrpSpPr>
        <p:grpSpPr>
          <a:xfrm>
            <a:off x="2528525" y="4559328"/>
            <a:ext cx="4275723" cy="2254048"/>
            <a:chOff x="2153634" y="4292749"/>
            <a:chExt cx="4275723" cy="2254048"/>
          </a:xfrm>
        </p:grpSpPr>
        <p:cxnSp>
          <p:nvCxnSpPr>
            <p:cNvPr id="12" name="Connecteur droit avec flèche 11"/>
            <p:cNvCxnSpPr/>
            <p:nvPr/>
          </p:nvCxnSpPr>
          <p:spPr>
            <a:xfrm flipV="1">
              <a:off x="2468917" y="4548845"/>
              <a:ext cx="0" cy="16561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>
              <a:off x="2468917" y="6205029"/>
              <a:ext cx="39604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3044981" y="6143742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2900965" y="6300576"/>
              <a:ext cx="2880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algn="ctr">
                <a:defRPr sz="1000">
                  <a:solidFill>
                    <a:srgbClr val="00B0F0"/>
                  </a:solidFill>
                  <a:latin typeface="Calibri" pitchFamily="34" charset="0"/>
                  <a:cs typeface="Calibri" pitchFamily="34" charset="0"/>
                </a:defRPr>
              </a:lvl1pPr>
            </a:lstStyle>
            <a:p>
              <a:r>
                <a:rPr lang="fr-FR" dirty="0"/>
                <a:t>0</a:t>
              </a: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2441131" y="4692861"/>
              <a:ext cx="3925454" cy="1515151"/>
              <a:chOff x="2441131" y="4692861"/>
              <a:chExt cx="3925454" cy="1515151"/>
            </a:xfrm>
          </p:grpSpPr>
          <p:sp>
            <p:nvSpPr>
              <p:cNvPr id="10" name="Forme libre 9"/>
              <p:cNvSpPr/>
              <p:nvPr/>
            </p:nvSpPr>
            <p:spPr>
              <a:xfrm>
                <a:off x="2468917" y="4692861"/>
                <a:ext cx="720080" cy="1512168"/>
              </a:xfrm>
              <a:custGeom>
                <a:avLst/>
                <a:gdLst>
                  <a:gd name="connsiteX0" fmla="*/ 0 w 1256146"/>
                  <a:gd name="connsiteY0" fmla="*/ 1625619 h 1653328"/>
                  <a:gd name="connsiteX1" fmla="*/ 581891 w 1256146"/>
                  <a:gd name="connsiteY1" fmla="*/ 19 h 1653328"/>
                  <a:gd name="connsiteX2" fmla="*/ 1256146 w 1256146"/>
                  <a:gd name="connsiteY2" fmla="*/ 1653328 h 165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6146" h="1653328">
                    <a:moveTo>
                      <a:pt x="0" y="1625619"/>
                    </a:moveTo>
                    <a:cubicBezTo>
                      <a:pt x="186266" y="810510"/>
                      <a:pt x="372533" y="-4599"/>
                      <a:pt x="581891" y="19"/>
                    </a:cubicBezTo>
                    <a:cubicBezTo>
                      <a:pt x="791249" y="4637"/>
                      <a:pt x="1023697" y="828982"/>
                      <a:pt x="1256146" y="1653328"/>
                    </a:cubicBezTo>
                  </a:path>
                </a:pathLst>
              </a:custGeom>
              <a:noFill/>
              <a:ln w="6350" cmpd="sng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orme libre 10"/>
              <p:cNvSpPr/>
              <p:nvPr/>
            </p:nvSpPr>
            <p:spPr>
              <a:xfrm>
                <a:off x="2468917" y="4692861"/>
                <a:ext cx="1980220" cy="1512168"/>
              </a:xfrm>
              <a:custGeom>
                <a:avLst/>
                <a:gdLst>
                  <a:gd name="connsiteX0" fmla="*/ 0 w 1256146"/>
                  <a:gd name="connsiteY0" fmla="*/ 1625619 h 1653328"/>
                  <a:gd name="connsiteX1" fmla="*/ 581891 w 1256146"/>
                  <a:gd name="connsiteY1" fmla="*/ 19 h 1653328"/>
                  <a:gd name="connsiteX2" fmla="*/ 1256146 w 1256146"/>
                  <a:gd name="connsiteY2" fmla="*/ 1653328 h 165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6146" h="1653328">
                    <a:moveTo>
                      <a:pt x="0" y="1625619"/>
                    </a:moveTo>
                    <a:cubicBezTo>
                      <a:pt x="186266" y="810510"/>
                      <a:pt x="372533" y="-4599"/>
                      <a:pt x="581891" y="19"/>
                    </a:cubicBezTo>
                    <a:cubicBezTo>
                      <a:pt x="791249" y="4637"/>
                      <a:pt x="1023697" y="828982"/>
                      <a:pt x="1256146" y="1653328"/>
                    </a:cubicBezTo>
                  </a:path>
                </a:pathLst>
              </a:custGeom>
              <a:noFill/>
              <a:ln w="6350" cmpd="sng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orme libre 15"/>
              <p:cNvSpPr/>
              <p:nvPr/>
            </p:nvSpPr>
            <p:spPr>
              <a:xfrm>
                <a:off x="2441131" y="4692861"/>
                <a:ext cx="3509818" cy="1515151"/>
              </a:xfrm>
              <a:custGeom>
                <a:avLst/>
                <a:gdLst>
                  <a:gd name="connsiteX0" fmla="*/ 0 w 3509818"/>
                  <a:gd name="connsiteY0" fmla="*/ 1417740 h 1417740"/>
                  <a:gd name="connsiteX1" fmla="*/ 1071418 w 3509818"/>
                  <a:gd name="connsiteY1" fmla="*/ 706540 h 1417740"/>
                  <a:gd name="connsiteX2" fmla="*/ 1930400 w 3509818"/>
                  <a:gd name="connsiteY2" fmla="*/ 13813 h 1417740"/>
                  <a:gd name="connsiteX3" fmla="*/ 3509818 w 3509818"/>
                  <a:gd name="connsiteY3" fmla="*/ 1362322 h 141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9818" h="1417740">
                    <a:moveTo>
                      <a:pt x="0" y="1417740"/>
                    </a:moveTo>
                    <a:cubicBezTo>
                      <a:pt x="374842" y="1179134"/>
                      <a:pt x="749685" y="940528"/>
                      <a:pt x="1071418" y="706540"/>
                    </a:cubicBezTo>
                    <a:cubicBezTo>
                      <a:pt x="1393151" y="472552"/>
                      <a:pt x="1524000" y="-95484"/>
                      <a:pt x="1930400" y="13813"/>
                    </a:cubicBezTo>
                    <a:cubicBezTo>
                      <a:pt x="2336800" y="123110"/>
                      <a:pt x="2923309" y="742716"/>
                      <a:pt x="3509818" y="1362322"/>
                    </a:cubicBezTo>
                  </a:path>
                </a:pathLst>
              </a:custGeom>
              <a:noFill/>
              <a:ln w="6350" cmpd="sng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487313" y="4692861"/>
                <a:ext cx="3879272" cy="1515151"/>
              </a:xfrm>
              <a:custGeom>
                <a:avLst/>
                <a:gdLst>
                  <a:gd name="connsiteX0" fmla="*/ 0 w 3879272"/>
                  <a:gd name="connsiteY0" fmla="*/ 1277385 h 1277385"/>
                  <a:gd name="connsiteX1" fmla="*/ 1579418 w 3879272"/>
                  <a:gd name="connsiteY1" fmla="*/ 972585 h 1277385"/>
                  <a:gd name="connsiteX2" fmla="*/ 2937163 w 3879272"/>
                  <a:gd name="connsiteY2" fmla="*/ 67422 h 1277385"/>
                  <a:gd name="connsiteX3" fmla="*/ 3482109 w 3879272"/>
                  <a:gd name="connsiteY3" fmla="*/ 104367 h 1277385"/>
                  <a:gd name="connsiteX4" fmla="*/ 3879272 w 3879272"/>
                  <a:gd name="connsiteY4" fmla="*/ 409167 h 127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272" h="1277385">
                    <a:moveTo>
                      <a:pt x="0" y="1277385"/>
                    </a:moveTo>
                    <a:cubicBezTo>
                      <a:pt x="544945" y="1225815"/>
                      <a:pt x="1089891" y="1174245"/>
                      <a:pt x="1579418" y="972585"/>
                    </a:cubicBezTo>
                    <a:cubicBezTo>
                      <a:pt x="2068945" y="770924"/>
                      <a:pt x="2620048" y="212125"/>
                      <a:pt x="2937163" y="67422"/>
                    </a:cubicBezTo>
                    <a:cubicBezTo>
                      <a:pt x="3254278" y="-77281"/>
                      <a:pt x="3325091" y="47410"/>
                      <a:pt x="3482109" y="104367"/>
                    </a:cubicBezTo>
                    <a:cubicBezTo>
                      <a:pt x="3639127" y="161324"/>
                      <a:pt x="3759199" y="285245"/>
                      <a:pt x="3879272" y="409167"/>
                    </a:cubicBezTo>
                  </a:path>
                </a:pathLst>
              </a:custGeom>
              <a:noFill/>
              <a:ln w="6350" cmpd="sng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8" name="Connecteur droit 17"/>
            <p:cNvCxnSpPr/>
            <p:nvPr/>
          </p:nvCxnSpPr>
          <p:spPr>
            <a:xfrm>
              <a:off x="3909077" y="6152126"/>
              <a:ext cx="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3621046" y="6300576"/>
              <a:ext cx="5749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00B0F0"/>
                  </a:solidFill>
                  <a:latin typeface="Calibri" pitchFamily="34" charset="0"/>
                  <a:cs typeface="Calibri" pitchFamily="34" charset="0"/>
                </a:rPr>
                <a:t>7 mois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2505188" y="4292751"/>
              <a:ext cx="647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00B050"/>
                  </a:solidFill>
                  <a:latin typeface="Calibri" pitchFamily="34" charset="0"/>
                  <a:cs typeface="Calibri" pitchFamily="34" charset="0"/>
                </a:rPr>
                <a:t>Tissu nerveux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188997" y="4369695"/>
              <a:ext cx="7738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latin typeface="Calibri" pitchFamily="34" charset="0"/>
                  <a:cs typeface="Calibri" pitchFamily="34" charset="0"/>
                </a:rPr>
                <a:t>Squelette 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3981085" y="4415860"/>
              <a:ext cx="647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rPr>
                <a:t>Muscles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338830" y="4417020"/>
              <a:ext cx="647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solidFill>
                    <a:srgbClr val="00B0F0"/>
                  </a:solidFill>
                  <a:latin typeface="Calibri" pitchFamily="34" charset="0"/>
                  <a:cs typeface="Calibri" pitchFamily="34" charset="0"/>
                </a:rPr>
                <a:t>Gras 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153634" y="4292749"/>
              <a:ext cx="5749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00B0F0"/>
                  </a:solidFill>
                  <a:latin typeface="Calibri" pitchFamily="34" charset="0"/>
                  <a:cs typeface="Calibri" pitchFamily="34" charset="0"/>
                </a:rPr>
                <a:t>g/j</a:t>
              </a:r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2441131" y="5013176"/>
              <a:ext cx="2897699" cy="1202574"/>
              <a:chOff x="2441131" y="4692861"/>
              <a:chExt cx="3925454" cy="1515151"/>
            </a:xfrm>
          </p:grpSpPr>
          <p:sp>
            <p:nvSpPr>
              <p:cNvPr id="26" name="Forme libre 25"/>
              <p:cNvSpPr/>
              <p:nvPr/>
            </p:nvSpPr>
            <p:spPr>
              <a:xfrm>
                <a:off x="2468917" y="4692861"/>
                <a:ext cx="720080" cy="1512168"/>
              </a:xfrm>
              <a:custGeom>
                <a:avLst/>
                <a:gdLst>
                  <a:gd name="connsiteX0" fmla="*/ 0 w 1256146"/>
                  <a:gd name="connsiteY0" fmla="*/ 1625619 h 1653328"/>
                  <a:gd name="connsiteX1" fmla="*/ 581891 w 1256146"/>
                  <a:gd name="connsiteY1" fmla="*/ 19 h 1653328"/>
                  <a:gd name="connsiteX2" fmla="*/ 1256146 w 1256146"/>
                  <a:gd name="connsiteY2" fmla="*/ 1653328 h 165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6146" h="1653328">
                    <a:moveTo>
                      <a:pt x="0" y="1625619"/>
                    </a:moveTo>
                    <a:cubicBezTo>
                      <a:pt x="186266" y="810510"/>
                      <a:pt x="372533" y="-4599"/>
                      <a:pt x="581891" y="19"/>
                    </a:cubicBezTo>
                    <a:cubicBezTo>
                      <a:pt x="791249" y="4637"/>
                      <a:pt x="1023697" y="828982"/>
                      <a:pt x="1256146" y="1653328"/>
                    </a:cubicBezTo>
                  </a:path>
                </a:pathLst>
              </a:custGeom>
              <a:noFill/>
              <a:ln w="19050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Forme libre 26"/>
              <p:cNvSpPr/>
              <p:nvPr/>
            </p:nvSpPr>
            <p:spPr>
              <a:xfrm>
                <a:off x="2468917" y="4692861"/>
                <a:ext cx="1980220" cy="1512168"/>
              </a:xfrm>
              <a:custGeom>
                <a:avLst/>
                <a:gdLst>
                  <a:gd name="connsiteX0" fmla="*/ 0 w 1256146"/>
                  <a:gd name="connsiteY0" fmla="*/ 1625619 h 1653328"/>
                  <a:gd name="connsiteX1" fmla="*/ 581891 w 1256146"/>
                  <a:gd name="connsiteY1" fmla="*/ 19 h 1653328"/>
                  <a:gd name="connsiteX2" fmla="*/ 1256146 w 1256146"/>
                  <a:gd name="connsiteY2" fmla="*/ 1653328 h 165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6146" h="1653328">
                    <a:moveTo>
                      <a:pt x="0" y="1625619"/>
                    </a:moveTo>
                    <a:cubicBezTo>
                      <a:pt x="186266" y="810510"/>
                      <a:pt x="372533" y="-4599"/>
                      <a:pt x="581891" y="19"/>
                    </a:cubicBezTo>
                    <a:cubicBezTo>
                      <a:pt x="791249" y="4637"/>
                      <a:pt x="1023697" y="828982"/>
                      <a:pt x="1256146" y="1653328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Forme libre 27"/>
              <p:cNvSpPr/>
              <p:nvPr/>
            </p:nvSpPr>
            <p:spPr>
              <a:xfrm>
                <a:off x="2441131" y="4692861"/>
                <a:ext cx="3509818" cy="1515151"/>
              </a:xfrm>
              <a:custGeom>
                <a:avLst/>
                <a:gdLst>
                  <a:gd name="connsiteX0" fmla="*/ 0 w 3509818"/>
                  <a:gd name="connsiteY0" fmla="*/ 1417740 h 1417740"/>
                  <a:gd name="connsiteX1" fmla="*/ 1071418 w 3509818"/>
                  <a:gd name="connsiteY1" fmla="*/ 706540 h 1417740"/>
                  <a:gd name="connsiteX2" fmla="*/ 1930400 w 3509818"/>
                  <a:gd name="connsiteY2" fmla="*/ 13813 h 1417740"/>
                  <a:gd name="connsiteX3" fmla="*/ 3509818 w 3509818"/>
                  <a:gd name="connsiteY3" fmla="*/ 1362322 h 141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9818" h="1417740">
                    <a:moveTo>
                      <a:pt x="0" y="1417740"/>
                    </a:moveTo>
                    <a:cubicBezTo>
                      <a:pt x="374842" y="1179134"/>
                      <a:pt x="749685" y="940528"/>
                      <a:pt x="1071418" y="706540"/>
                    </a:cubicBezTo>
                    <a:cubicBezTo>
                      <a:pt x="1393151" y="472552"/>
                      <a:pt x="1524000" y="-95484"/>
                      <a:pt x="1930400" y="13813"/>
                    </a:cubicBezTo>
                    <a:cubicBezTo>
                      <a:pt x="2336800" y="123110"/>
                      <a:pt x="2923309" y="742716"/>
                      <a:pt x="3509818" y="1362322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orme libre 28"/>
              <p:cNvSpPr/>
              <p:nvPr/>
            </p:nvSpPr>
            <p:spPr>
              <a:xfrm>
                <a:off x="2487313" y="4692861"/>
                <a:ext cx="3879272" cy="1515151"/>
              </a:xfrm>
              <a:custGeom>
                <a:avLst/>
                <a:gdLst>
                  <a:gd name="connsiteX0" fmla="*/ 0 w 3879272"/>
                  <a:gd name="connsiteY0" fmla="*/ 1277385 h 1277385"/>
                  <a:gd name="connsiteX1" fmla="*/ 1579418 w 3879272"/>
                  <a:gd name="connsiteY1" fmla="*/ 972585 h 1277385"/>
                  <a:gd name="connsiteX2" fmla="*/ 2937163 w 3879272"/>
                  <a:gd name="connsiteY2" fmla="*/ 67422 h 1277385"/>
                  <a:gd name="connsiteX3" fmla="*/ 3482109 w 3879272"/>
                  <a:gd name="connsiteY3" fmla="*/ 104367 h 1277385"/>
                  <a:gd name="connsiteX4" fmla="*/ 3879272 w 3879272"/>
                  <a:gd name="connsiteY4" fmla="*/ 409167 h 127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272" h="1277385">
                    <a:moveTo>
                      <a:pt x="0" y="1277385"/>
                    </a:moveTo>
                    <a:cubicBezTo>
                      <a:pt x="544945" y="1225815"/>
                      <a:pt x="1089891" y="1174245"/>
                      <a:pt x="1579418" y="972585"/>
                    </a:cubicBezTo>
                    <a:cubicBezTo>
                      <a:pt x="2068945" y="770924"/>
                      <a:pt x="2620048" y="212125"/>
                      <a:pt x="2937163" y="67422"/>
                    </a:cubicBezTo>
                    <a:cubicBezTo>
                      <a:pt x="3254278" y="-77281"/>
                      <a:pt x="3325091" y="47410"/>
                      <a:pt x="3482109" y="104367"/>
                    </a:cubicBezTo>
                    <a:cubicBezTo>
                      <a:pt x="3639127" y="161324"/>
                      <a:pt x="3759199" y="285245"/>
                      <a:pt x="3879272" y="409167"/>
                    </a:cubicBezTo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06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79512" y="1700808"/>
            <a:ext cx="8964488" cy="468052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Les animaux les + précoces :</a:t>
            </a:r>
            <a:endParaRPr lang="fr-FR" dirty="0"/>
          </a:p>
          <a:p>
            <a:pPr lvl="1"/>
            <a:r>
              <a:rPr lang="fr-FR" dirty="0" smtClean="0"/>
              <a:t>Les femelles de toute race</a:t>
            </a:r>
          </a:p>
          <a:p>
            <a:pPr lvl="1"/>
            <a:r>
              <a:rPr lang="fr-FR" dirty="0" smtClean="0"/>
              <a:t>Les males de certaines races sont précoces (les femelles le sont alors encore +)</a:t>
            </a: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La </a:t>
            </a:r>
            <a:r>
              <a:rPr lang="fr-FR" b="1" dirty="0" smtClean="0">
                <a:solidFill>
                  <a:srgbClr val="FF0000"/>
                </a:solidFill>
              </a:rPr>
              <a:t>précocité est donc un facteur de risque de </a:t>
            </a:r>
            <a:r>
              <a:rPr lang="fr-FR" b="1" dirty="0" smtClean="0">
                <a:solidFill>
                  <a:srgbClr val="FF0000"/>
                </a:solidFill>
              </a:rPr>
              <a:t>sur-engraissement</a:t>
            </a:r>
          </a:p>
          <a:p>
            <a:pPr lvl="1"/>
            <a:r>
              <a:rPr lang="fr-FR" b="1" dirty="0" smtClean="0"/>
              <a:t>Apport alim + faible en finition pour les animaux précoces</a:t>
            </a:r>
            <a:endParaRPr lang="fr-FR" b="1" dirty="0"/>
          </a:p>
          <a:p>
            <a:endParaRPr lang="fr-FR" b="1" dirty="0" smtClean="0">
              <a:solidFill>
                <a:srgbClr val="FF0000"/>
              </a:solidFill>
            </a:endParaRP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problématique </a:t>
            </a:r>
            <a:r>
              <a:rPr lang="fr-FR" dirty="0" smtClean="0"/>
              <a:t>précocité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177"/>
          <a:stretch/>
        </p:blipFill>
        <p:spPr bwMode="auto">
          <a:xfrm>
            <a:off x="1331640" y="2996952"/>
            <a:ext cx="6519447" cy="194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9632" y="3573016"/>
            <a:ext cx="1584176" cy="576064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1520" y="5445224"/>
            <a:ext cx="8568952" cy="864096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5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Photo à commenter</a:t>
            </a:r>
            <a:endParaRPr lang="fr-FR" dirty="0"/>
          </a:p>
        </p:txBody>
      </p:sp>
      <p:pic>
        <p:nvPicPr>
          <p:cNvPr id="4" name="Picture 2" descr="D:\ALetort\Mes documents\BIBLIO\Photos élevage\agneaux au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90798" cy="362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0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Photo à commenter</a:t>
            </a:r>
            <a:endParaRPr lang="fr-FR" dirty="0"/>
          </a:p>
        </p:txBody>
      </p:sp>
      <p:pic>
        <p:nvPicPr>
          <p:cNvPr id="2050" name="Picture 2" descr="D:\ALetort\Mes documents\BIBLIO\Photos élevage\agneaux bergerie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49321"/>
            <a:ext cx="8541189" cy="59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2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Photo à commenter</a:t>
            </a:r>
            <a:endParaRPr lang="fr-FR" dirty="0"/>
          </a:p>
        </p:txBody>
      </p:sp>
      <p:pic>
        <p:nvPicPr>
          <p:cNvPr id="3074" name="Picture 2" descr="D:\ALetort\Mes documents\BIBLIO\Photos élevage\agneaux bergeri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411288"/>
            <a:ext cx="5903913" cy="40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1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5733256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I. La conformation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907704" y="4077072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L’état d’engraissement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19536" y="5445224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III. Les arbres de décision</a:t>
            </a:r>
          </a:p>
        </p:txBody>
      </p:sp>
    </p:spTree>
    <p:extLst>
      <p:ext uri="{BB962C8B-B14F-4D97-AF65-F5344CB8AC3E}">
        <p14:creationId xmlns:p14="http://schemas.microsoft.com/office/powerpoint/2010/main" val="17450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52936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907704" y="2564904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</a:t>
            </a:r>
            <a:r>
              <a:rPr lang="fr-FR" dirty="0" smtClean="0"/>
              <a:t>Les arbres de décisions</a:t>
            </a:r>
            <a:endParaRPr lang="fr-FR" dirty="0"/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51920" y="3468913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III.1. Les points critiques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19" y="3995772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III.2. L’arbre de décision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851920" y="4499828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III.3. Les cas particuliers</a:t>
            </a:r>
          </a:p>
        </p:txBody>
      </p:sp>
    </p:spTree>
    <p:extLst>
      <p:ext uri="{BB962C8B-B14F-4D97-AF65-F5344CB8AC3E}">
        <p14:creationId xmlns:p14="http://schemas.microsoft.com/office/powerpoint/2010/main" val="255433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97152"/>
            <a:ext cx="8229600" cy="1944216"/>
          </a:xfrm>
        </p:spPr>
        <p:txBody>
          <a:bodyPr>
            <a:normAutofit/>
          </a:bodyPr>
          <a:lstStyle/>
          <a:p>
            <a:r>
              <a:rPr lang="fr-FR" dirty="0"/>
              <a:t>Poids de naissance : objectif </a:t>
            </a:r>
            <a:r>
              <a:rPr lang="fr-FR" dirty="0" smtClean="0"/>
              <a:t>45 kg veau (agneau 3,5kg</a:t>
            </a:r>
            <a:r>
              <a:rPr lang="fr-FR" dirty="0" smtClean="0"/>
              <a:t>)</a:t>
            </a:r>
            <a:endParaRPr lang="fr-FR" dirty="0" smtClean="0"/>
          </a:p>
          <a:p>
            <a:pPr marL="803275" lvl="1"/>
            <a:r>
              <a:rPr lang="fr-FR" dirty="0" smtClean="0"/>
              <a:t>Equilibre de la ration de fin de gestation</a:t>
            </a:r>
            <a:endParaRPr lang="fr-FR" dirty="0" smtClean="0"/>
          </a:p>
          <a:p>
            <a:pPr marL="803275" lvl="1"/>
            <a:r>
              <a:rPr lang="fr-FR" dirty="0" smtClean="0"/>
              <a:t>Stimuler </a:t>
            </a:r>
            <a:r>
              <a:rPr lang="fr-FR" dirty="0"/>
              <a:t>l’appétit en fin de </a:t>
            </a:r>
            <a:r>
              <a:rPr lang="fr-FR" dirty="0" smtClean="0"/>
              <a:t>gestation </a:t>
            </a:r>
            <a:endParaRPr lang="fr-FR" dirty="0" smtClean="0"/>
          </a:p>
          <a:p>
            <a:pPr marL="803275" lvl="1"/>
            <a:r>
              <a:rPr lang="fr-FR" dirty="0" smtClean="0"/>
              <a:t>Absenc</a:t>
            </a:r>
            <a:r>
              <a:rPr lang="fr-FR" dirty="0" smtClean="0"/>
              <a:t>e de parasitisme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999" r="19862" b="21183"/>
          <a:stretch/>
        </p:blipFill>
        <p:spPr bwMode="auto">
          <a:xfrm>
            <a:off x="1988514" y="0"/>
            <a:ext cx="5175774" cy="384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39752" y="2890981"/>
            <a:ext cx="1008112" cy="286327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1547664" y="3177308"/>
            <a:ext cx="1296144" cy="1547836"/>
          </a:xfrm>
          <a:prstGeom prst="straightConnector1">
            <a:avLst/>
          </a:prstGeom>
          <a:noFill/>
          <a:ln w="127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1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Croissance des agneaux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899592" y="1844824"/>
            <a:ext cx="0" cy="3888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899592" y="5733256"/>
            <a:ext cx="70567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835696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2987824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444208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139952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5292080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7596336" y="5661248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1331640" y="587727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1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416060" y="587727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2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868144" y="58772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5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563888" y="587085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693421" y="5866327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4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040907" y="588009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6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27" name="Connecteur droit 26"/>
          <p:cNvCxnSpPr/>
          <p:nvPr/>
        </p:nvCxnSpPr>
        <p:spPr>
          <a:xfrm>
            <a:off x="899592" y="3573016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899592" y="4365104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899592" y="2852936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39552" y="1196752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Poids (kg)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956376" y="58052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mois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51520" y="33569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30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51520" y="26369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40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51520" y="41490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20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1954598" y="3116081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Lait </a:t>
            </a:r>
          </a:p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Foin</a:t>
            </a:r>
          </a:p>
          <a:p>
            <a:pPr algn="ctr"/>
            <a:r>
              <a:rPr lang="fr-FR" dirty="0" err="1" smtClean="0">
                <a:solidFill>
                  <a:srgbClr val="7030A0"/>
                </a:solidFill>
                <a:latin typeface="Calibri" pitchFamily="34" charset="0"/>
              </a:rPr>
              <a:t>Ccé</a:t>
            </a:r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  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55576" y="508518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Lait </a:t>
            </a:r>
          </a:p>
        </p:txBody>
      </p:sp>
      <p:cxnSp>
        <p:nvCxnSpPr>
          <p:cNvPr id="91" name="Connecteur droit 90"/>
          <p:cNvCxnSpPr/>
          <p:nvPr/>
        </p:nvCxnSpPr>
        <p:spPr>
          <a:xfrm flipH="1">
            <a:off x="899592" y="5454516"/>
            <a:ext cx="720080" cy="2787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5148064" y="2636912"/>
            <a:ext cx="2376264" cy="50405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flipV="1">
            <a:off x="1619672" y="3140968"/>
            <a:ext cx="3528392" cy="231354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2195736" y="4365104"/>
            <a:ext cx="108012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Calibri" pitchFamily="34" charset="0"/>
              </a:rPr>
              <a:t>275g/j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5955316" y="2668270"/>
            <a:ext cx="108012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Calibri" pitchFamily="34" charset="0"/>
              </a:rPr>
              <a:t>200g/j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5436096" y="1988840"/>
            <a:ext cx="0" cy="1048762"/>
          </a:xfrm>
          <a:prstGeom prst="straightConnector1">
            <a:avLst/>
          </a:prstGeom>
          <a:ln>
            <a:solidFill>
              <a:srgbClr val="99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4763011" y="1519917"/>
            <a:ext cx="1332148" cy="369332"/>
          </a:xfrm>
          <a:prstGeom prst="rect">
            <a:avLst/>
          </a:prstGeom>
          <a:solidFill>
            <a:srgbClr val="9966FF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ABATTAGE</a:t>
            </a:r>
            <a:endParaRPr lang="fr-F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4146963" y="2612812"/>
            <a:ext cx="0" cy="1048762"/>
          </a:xfrm>
          <a:prstGeom prst="straightConnector1">
            <a:avLst/>
          </a:prstGeom>
          <a:ln>
            <a:solidFill>
              <a:srgbClr val="99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3473878" y="2143889"/>
            <a:ext cx="1332148" cy="369332"/>
          </a:xfrm>
          <a:prstGeom prst="rect">
            <a:avLst/>
          </a:prstGeom>
          <a:solidFill>
            <a:srgbClr val="99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SEVRAGE</a:t>
            </a:r>
            <a:endParaRPr lang="fr-FR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4150943" y="416185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Foin</a:t>
            </a:r>
          </a:p>
          <a:p>
            <a:pPr algn="ctr"/>
            <a:r>
              <a:rPr lang="fr-FR" dirty="0" err="1" smtClean="0">
                <a:solidFill>
                  <a:srgbClr val="7030A0"/>
                </a:solidFill>
                <a:latin typeface="Calibri" pitchFamily="34" charset="0"/>
              </a:rPr>
              <a:t>Ccé</a:t>
            </a:r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0343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581128"/>
            <a:ext cx="8795320" cy="2276872"/>
          </a:xfrm>
        </p:spPr>
        <p:txBody>
          <a:bodyPr>
            <a:normAutofit/>
          </a:bodyPr>
          <a:lstStyle/>
          <a:p>
            <a:r>
              <a:rPr lang="fr-FR" dirty="0" smtClean="0"/>
              <a:t>Lactation maximale</a:t>
            </a:r>
          </a:p>
          <a:p>
            <a:pPr lvl="1"/>
            <a:r>
              <a:rPr lang="fr-FR" dirty="0" smtClean="0"/>
              <a:t>État </a:t>
            </a:r>
            <a:r>
              <a:rPr lang="fr-FR" dirty="0"/>
              <a:t>corporel correct </a:t>
            </a:r>
            <a:r>
              <a:rPr lang="fr-FR" dirty="0" smtClean="0"/>
              <a:t>à la mise-bas (3 </a:t>
            </a:r>
            <a:r>
              <a:rPr lang="fr-FR" dirty="0"/>
              <a:t>à 3,5</a:t>
            </a:r>
            <a:r>
              <a:rPr lang="fr-FR" dirty="0" smtClean="0"/>
              <a:t>) et complémentation adaptée</a:t>
            </a:r>
            <a:endParaRPr lang="fr-FR" dirty="0"/>
          </a:p>
          <a:p>
            <a:pPr lvl="1"/>
            <a:r>
              <a:rPr lang="fr-FR" dirty="0" smtClean="0"/>
              <a:t>Mise-bas facile </a:t>
            </a:r>
            <a:r>
              <a:rPr lang="fr-FR" dirty="0" smtClean="0"/>
              <a:t>(CMV, bassin adapté, profil du jeune adapté)</a:t>
            </a:r>
            <a:endParaRPr lang="fr-FR" dirty="0"/>
          </a:p>
          <a:p>
            <a:pPr lvl="1"/>
            <a:r>
              <a:rPr lang="fr-FR" dirty="0" smtClean="0"/>
              <a:t>Mamelles en état</a:t>
            </a:r>
          </a:p>
          <a:p>
            <a:pPr lvl="1"/>
            <a:r>
              <a:rPr lang="fr-FR" dirty="0" smtClean="0"/>
              <a:t>Absence de parasitisme</a:t>
            </a:r>
            <a:endParaRPr lang="fr-FR" dirty="0"/>
          </a:p>
          <a:p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999" r="19862" b="21183"/>
          <a:stretch/>
        </p:blipFill>
        <p:spPr bwMode="auto">
          <a:xfrm>
            <a:off x="1988514" y="0"/>
            <a:ext cx="5175774" cy="384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15816" y="3186543"/>
            <a:ext cx="1440160" cy="65891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stCxn id="5" idx="2"/>
          </p:cNvCxnSpPr>
          <p:nvPr/>
        </p:nvCxnSpPr>
        <p:spPr>
          <a:xfrm flipH="1">
            <a:off x="2915816" y="3845453"/>
            <a:ext cx="720080" cy="587626"/>
          </a:xfrm>
          <a:prstGeom prst="straightConnector1">
            <a:avLst/>
          </a:prstGeom>
          <a:noFill/>
          <a:ln w="127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6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653136"/>
            <a:ext cx="8229600" cy="2204864"/>
          </a:xfrm>
        </p:spPr>
        <p:txBody>
          <a:bodyPr>
            <a:normAutofit/>
          </a:bodyPr>
          <a:lstStyle/>
          <a:p>
            <a:r>
              <a:rPr lang="fr-FR" dirty="0" smtClean="0"/>
              <a:t>Jeune protégé des maladies des premiers jours</a:t>
            </a:r>
          </a:p>
          <a:p>
            <a:pPr marL="898525" lvl="1"/>
            <a:r>
              <a:rPr lang="fr-FR" dirty="0" smtClean="0">
                <a:solidFill>
                  <a:srgbClr val="FF0000"/>
                </a:solidFill>
              </a:rPr>
              <a:t>Coccidies </a:t>
            </a:r>
          </a:p>
          <a:p>
            <a:pPr lvl="1"/>
            <a:r>
              <a:rPr lang="fr-FR" dirty="0" smtClean="0"/>
              <a:t>Anticoccidien </a:t>
            </a:r>
            <a:endParaRPr lang="fr-FR" dirty="0" smtClean="0"/>
          </a:p>
          <a:p>
            <a:pPr marL="895350" lvl="1"/>
            <a:r>
              <a:rPr lang="fr-FR" dirty="0" err="1" smtClean="0">
                <a:solidFill>
                  <a:srgbClr val="FF0000"/>
                </a:solidFill>
              </a:rPr>
              <a:t>Rotavirus</a:t>
            </a:r>
            <a:r>
              <a:rPr lang="fr-FR" dirty="0" smtClean="0">
                <a:solidFill>
                  <a:srgbClr val="FF0000"/>
                </a:solidFill>
              </a:rPr>
              <a:t>, s</a:t>
            </a:r>
            <a:r>
              <a:rPr lang="fr-FR" dirty="0" smtClean="0">
                <a:solidFill>
                  <a:srgbClr val="FF0000"/>
                </a:solidFill>
              </a:rPr>
              <a:t>yndromes para-grippaux (IP3)</a:t>
            </a:r>
          </a:p>
          <a:p>
            <a:pPr lvl="1"/>
            <a:r>
              <a:rPr lang="fr-FR" dirty="0" smtClean="0"/>
              <a:t>Colostrum riche, adapté et bu par le jeune </a:t>
            </a:r>
          </a:p>
          <a:p>
            <a:pPr lvl="1"/>
            <a:r>
              <a:rPr lang="fr-FR" dirty="0" smtClean="0"/>
              <a:t>Environnement très propre</a:t>
            </a:r>
          </a:p>
          <a:p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999" r="19862" b="21183"/>
          <a:stretch/>
        </p:blipFill>
        <p:spPr bwMode="auto">
          <a:xfrm>
            <a:off x="1988514" y="0"/>
            <a:ext cx="5175774" cy="384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36096" y="3198905"/>
            <a:ext cx="1440160" cy="658910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stCxn id="5" idx="2"/>
          </p:cNvCxnSpPr>
          <p:nvPr/>
        </p:nvCxnSpPr>
        <p:spPr>
          <a:xfrm flipH="1">
            <a:off x="5436096" y="3857815"/>
            <a:ext cx="720080" cy="587626"/>
          </a:xfrm>
          <a:prstGeom prst="straightConnector1">
            <a:avLst/>
          </a:prstGeom>
          <a:noFill/>
          <a:ln w="127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365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581128"/>
            <a:ext cx="8795320" cy="2276872"/>
          </a:xfrm>
        </p:spPr>
        <p:txBody>
          <a:bodyPr>
            <a:normAutofit/>
          </a:bodyPr>
          <a:lstStyle/>
          <a:p>
            <a:r>
              <a:rPr lang="fr-FR" dirty="0" smtClean="0"/>
              <a:t>Complémentation en concentré (</a:t>
            </a:r>
            <a:r>
              <a:rPr lang="fr-FR" dirty="0" err="1" smtClean="0"/>
              <a:t>ccé</a:t>
            </a:r>
            <a:r>
              <a:rPr lang="fr-FR" dirty="0" smtClean="0"/>
              <a:t>) anticipée</a:t>
            </a:r>
          </a:p>
          <a:p>
            <a:pPr lvl="1"/>
            <a:r>
              <a:rPr lang="fr-FR" dirty="0" smtClean="0"/>
              <a:t>Distribution à partir d’un mois ou deux</a:t>
            </a:r>
          </a:p>
          <a:p>
            <a:pPr lvl="1"/>
            <a:r>
              <a:rPr lang="fr-FR" dirty="0" smtClean="0"/>
              <a:t>Les vitamines et minéraux renforcent le système immunitaire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Accès </a:t>
            </a:r>
            <a:r>
              <a:rPr lang="fr-FR" dirty="0"/>
              <a:t>à du fourrage pour le développement </a:t>
            </a:r>
            <a:r>
              <a:rPr lang="fr-FR" dirty="0" smtClean="0"/>
              <a:t>du rumen (volume et flore) </a:t>
            </a:r>
          </a:p>
          <a:p>
            <a:pPr lvl="1"/>
            <a:r>
              <a:rPr lang="fr-FR" dirty="0" smtClean="0"/>
              <a:t>Préparer </a:t>
            </a:r>
            <a:r>
              <a:rPr lang="fr-FR" dirty="0"/>
              <a:t>le passage à </a:t>
            </a:r>
            <a:r>
              <a:rPr lang="fr-FR" dirty="0" smtClean="0"/>
              <a:t>l’herbe ou au foin</a:t>
            </a:r>
            <a:endParaRPr lang="fr-FR" dirty="0"/>
          </a:p>
          <a:p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999" r="19862" b="21183"/>
          <a:stretch/>
        </p:blipFill>
        <p:spPr bwMode="auto">
          <a:xfrm>
            <a:off x="1988514" y="0"/>
            <a:ext cx="5175774" cy="384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35896" y="2968832"/>
            <a:ext cx="792088" cy="304782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stCxn id="5" idx="2"/>
          </p:cNvCxnSpPr>
          <p:nvPr/>
        </p:nvCxnSpPr>
        <p:spPr>
          <a:xfrm flipH="1">
            <a:off x="2195736" y="3273614"/>
            <a:ext cx="1836204" cy="1163498"/>
          </a:xfrm>
          <a:prstGeom prst="straightConnector1">
            <a:avLst/>
          </a:prstGeom>
          <a:noFill/>
          <a:ln w="127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347864" y="292494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transition</a:t>
            </a:r>
            <a:endParaRPr lang="fr-FR" sz="140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7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581128"/>
            <a:ext cx="8795320" cy="2276872"/>
          </a:xfrm>
        </p:spPr>
        <p:txBody>
          <a:bodyPr>
            <a:normAutofit/>
          </a:bodyPr>
          <a:lstStyle/>
          <a:p>
            <a:r>
              <a:rPr lang="fr-FR" dirty="0" smtClean="0"/>
              <a:t>Sevrage tardif </a:t>
            </a:r>
            <a:endParaRPr lang="fr-FR" dirty="0"/>
          </a:p>
          <a:p>
            <a:pPr lvl="1"/>
            <a:r>
              <a:rPr lang="fr-FR" dirty="0"/>
              <a:t>R</a:t>
            </a:r>
            <a:r>
              <a:rPr lang="fr-FR" dirty="0" smtClean="0"/>
              <a:t>isque </a:t>
            </a:r>
            <a:r>
              <a:rPr lang="fr-FR" dirty="0"/>
              <a:t>de sur-engraissement </a:t>
            </a:r>
            <a:r>
              <a:rPr lang="fr-FR" dirty="0" smtClean="0"/>
              <a:t>(lait = riche)</a:t>
            </a:r>
            <a:endParaRPr lang="fr-FR" dirty="0"/>
          </a:p>
          <a:p>
            <a:pPr lvl="1"/>
            <a:r>
              <a:rPr lang="fr-FR" dirty="0" smtClean="0"/>
              <a:t>Risque de troubles digestifs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Sevrage précoce</a:t>
            </a:r>
            <a:endParaRPr lang="fr-FR" dirty="0"/>
          </a:p>
          <a:p>
            <a:pPr lvl="1"/>
            <a:r>
              <a:rPr lang="fr-FR" dirty="0" smtClean="0"/>
              <a:t>Risque de sous-développement </a:t>
            </a:r>
            <a:r>
              <a:rPr lang="fr-FR" dirty="0"/>
              <a:t>du rumen 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999" r="19862" b="21183"/>
          <a:stretch/>
        </p:blipFill>
        <p:spPr bwMode="auto">
          <a:xfrm>
            <a:off x="1988514" y="0"/>
            <a:ext cx="5175774" cy="384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 flipH="1">
            <a:off x="2411760" y="3356992"/>
            <a:ext cx="1656185" cy="1152128"/>
          </a:xfrm>
          <a:prstGeom prst="straightConnector1">
            <a:avLst/>
          </a:prstGeom>
          <a:noFill/>
          <a:ln w="127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383868" y="299827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SEVRAGE</a:t>
            </a:r>
            <a:endParaRPr lang="fr-FR" sz="12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32240" y="5157192"/>
            <a:ext cx="228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>
                <a:solidFill>
                  <a:srgbClr val="9900FF"/>
                </a:solidFill>
                <a:latin typeface="Calibri" pitchFamily="34" charset="0"/>
              </a:rPr>
              <a:t>Bilan : sevrage entre 6 et 8 mois (veau), 70-90j (agneau)</a:t>
            </a:r>
            <a:endParaRPr lang="fr-FR" dirty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39952" y="4581128"/>
            <a:ext cx="4546848" cy="2088232"/>
          </a:xfrm>
        </p:spPr>
        <p:txBody>
          <a:bodyPr>
            <a:normAutofit/>
          </a:bodyPr>
          <a:lstStyle/>
          <a:p>
            <a:r>
              <a:rPr lang="fr-FR" dirty="0" smtClean="0"/>
              <a:t>Absence de parasitisme</a:t>
            </a:r>
          </a:p>
          <a:p>
            <a:pPr lvl="1"/>
            <a:r>
              <a:rPr lang="fr-FR" dirty="0" smtClean="0"/>
              <a:t>Helminthes</a:t>
            </a:r>
          </a:p>
          <a:p>
            <a:r>
              <a:rPr lang="fr-FR" dirty="0" smtClean="0"/>
              <a:t>Alimentation adaptée</a:t>
            </a:r>
          </a:p>
          <a:p>
            <a:pPr lvl="1"/>
            <a:r>
              <a:rPr lang="fr-FR" dirty="0" smtClean="0"/>
              <a:t>Qualité, quantité</a:t>
            </a:r>
          </a:p>
          <a:p>
            <a:pPr lvl="1"/>
            <a:r>
              <a:rPr lang="fr-FR" dirty="0" smtClean="0"/>
              <a:t>Absence de </a:t>
            </a:r>
            <a:r>
              <a:rPr lang="fr-FR" dirty="0" err="1" smtClean="0"/>
              <a:t>concurence</a:t>
            </a:r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999" r="19862" b="21183"/>
          <a:stretch/>
        </p:blipFill>
        <p:spPr bwMode="auto">
          <a:xfrm>
            <a:off x="1988514" y="0"/>
            <a:ext cx="5175774" cy="384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67944" y="2924944"/>
            <a:ext cx="2376264" cy="792088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stCxn id="5" idx="2"/>
          </p:cNvCxnSpPr>
          <p:nvPr/>
        </p:nvCxnSpPr>
        <p:spPr>
          <a:xfrm>
            <a:off x="5256076" y="3717032"/>
            <a:ext cx="0" cy="792088"/>
          </a:xfrm>
          <a:prstGeom prst="straightConnector1">
            <a:avLst/>
          </a:prstGeom>
          <a:noFill/>
          <a:ln w="127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4283968" y="3320988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Stade ruminant</a:t>
            </a:r>
            <a:endParaRPr lang="fr-FR" sz="120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39952" y="4581128"/>
            <a:ext cx="4546848" cy="1440160"/>
          </a:xfrm>
        </p:spPr>
        <p:txBody>
          <a:bodyPr>
            <a:normAutofit/>
          </a:bodyPr>
          <a:lstStyle/>
          <a:p>
            <a:r>
              <a:rPr lang="fr-FR" dirty="0" smtClean="0"/>
              <a:t>Gestion de la précocité</a:t>
            </a:r>
          </a:p>
          <a:p>
            <a:pPr lvl="1"/>
            <a:r>
              <a:rPr lang="fr-FR" dirty="0" smtClean="0"/>
              <a:t>Allotement</a:t>
            </a:r>
          </a:p>
          <a:p>
            <a:pPr lvl="1"/>
            <a:r>
              <a:rPr lang="fr-FR" dirty="0" smtClean="0"/>
              <a:t>Suivi des EG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999" r="19862" b="21183"/>
          <a:stretch/>
        </p:blipFill>
        <p:spPr bwMode="auto">
          <a:xfrm>
            <a:off x="1988514" y="0"/>
            <a:ext cx="5175774" cy="384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24129" y="3260434"/>
            <a:ext cx="864096" cy="456598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stCxn id="5" idx="2"/>
          </p:cNvCxnSpPr>
          <p:nvPr/>
        </p:nvCxnSpPr>
        <p:spPr>
          <a:xfrm flipH="1">
            <a:off x="5492761" y="3717032"/>
            <a:ext cx="663416" cy="789938"/>
          </a:xfrm>
          <a:prstGeom prst="straightConnector1">
            <a:avLst/>
          </a:prstGeom>
          <a:noFill/>
          <a:ln w="127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1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52936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907704" y="2564904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</a:t>
            </a:r>
            <a:r>
              <a:rPr lang="fr-FR" dirty="0" smtClean="0"/>
              <a:t>Les arbres de décisions</a:t>
            </a:r>
            <a:endParaRPr lang="fr-FR" dirty="0"/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51920" y="3468913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III.1. Les points critiques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19" y="3995772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rgbClr val="9900FF"/>
                </a:solidFill>
              </a:rPr>
              <a:t>III.2. L’arbre de décision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851920" y="4499828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III.3. Les cas particuliers</a:t>
            </a:r>
          </a:p>
        </p:txBody>
      </p:sp>
    </p:spTree>
    <p:extLst>
      <p:ext uri="{BB962C8B-B14F-4D97-AF65-F5344CB8AC3E}">
        <p14:creationId xmlns:p14="http://schemas.microsoft.com/office/powerpoint/2010/main" val="28753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0"/>
            <a:ext cx="914400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3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TD!</a:t>
            </a:r>
          </a:p>
        </p:txBody>
      </p:sp>
    </p:spTree>
    <p:extLst>
      <p:ext uri="{BB962C8B-B14F-4D97-AF65-F5344CB8AC3E}">
        <p14:creationId xmlns:p14="http://schemas.microsoft.com/office/powerpoint/2010/main" val="1531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52936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907704" y="2564904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rgbClr val="9900FF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II. </a:t>
            </a:r>
            <a:r>
              <a:rPr lang="fr-FR" dirty="0" smtClean="0"/>
              <a:t>Les arbres de décisions</a:t>
            </a:r>
            <a:endParaRPr lang="fr-FR" dirty="0"/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51920" y="3468913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III.1. Les points critiques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19" y="3995772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III.2. L’arbre de décision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851920" y="4499828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u="sng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>
                <a:solidFill>
                  <a:srgbClr val="9900FF"/>
                </a:solidFill>
              </a:rPr>
              <a:t>III.3. Les cas particuliers</a:t>
            </a:r>
          </a:p>
        </p:txBody>
      </p:sp>
    </p:spTree>
    <p:extLst>
      <p:ext uri="{BB962C8B-B14F-4D97-AF65-F5344CB8AC3E}">
        <p14:creationId xmlns:p14="http://schemas.microsoft.com/office/powerpoint/2010/main" val="28753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Le veau laitier</a:t>
            </a:r>
          </a:p>
        </p:txBody>
      </p:sp>
      <p:pic>
        <p:nvPicPr>
          <p:cNvPr id="192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836613"/>
            <a:ext cx="4103687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25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3716338"/>
            <a:ext cx="8820150" cy="3141662"/>
          </a:xfrm>
        </p:spPr>
        <p:txBody>
          <a:bodyPr/>
          <a:lstStyle/>
          <a:p>
            <a:r>
              <a:rPr lang="fr-FR" dirty="0" smtClean="0"/>
              <a:t>Conduite </a:t>
            </a:r>
            <a:r>
              <a:rPr lang="fr-FR" dirty="0"/>
              <a:t>sanitaire très complexe de l’allaitement artificiel (AA) :</a:t>
            </a:r>
          </a:p>
          <a:p>
            <a:pPr lvl="1"/>
            <a:r>
              <a:rPr lang="fr-FR" dirty="0"/>
              <a:t>Qualité de la dilution de la poudre de lait</a:t>
            </a:r>
          </a:p>
          <a:p>
            <a:pPr lvl="1"/>
            <a:r>
              <a:rPr lang="fr-FR" dirty="0"/>
              <a:t>Hygiène parfaite des tétines, tuyaux et locaux d’AA</a:t>
            </a:r>
          </a:p>
          <a:p>
            <a:endParaRPr lang="fr-FR" dirty="0"/>
          </a:p>
          <a:p>
            <a:r>
              <a:rPr lang="fr-FR" dirty="0" smtClean="0"/>
              <a:t>Privation </a:t>
            </a:r>
            <a:r>
              <a:rPr lang="fr-FR" dirty="0"/>
              <a:t>stricte de fer pour une viande recherchée pour sa blancheur</a:t>
            </a:r>
          </a:p>
          <a:p>
            <a:endParaRPr lang="fr-FR" dirty="0"/>
          </a:p>
          <a:p>
            <a:r>
              <a:rPr lang="fr-FR" dirty="0" smtClean="0"/>
              <a:t>Viande </a:t>
            </a:r>
            <a:r>
              <a:rPr lang="fr-FR" dirty="0"/>
              <a:t>sèche et peu savoureuse en vertu du faible dépôt de graisses</a:t>
            </a:r>
          </a:p>
        </p:txBody>
      </p:sp>
    </p:spTree>
    <p:extLst>
      <p:ext uri="{BB962C8B-B14F-4D97-AF65-F5344CB8AC3E}">
        <p14:creationId xmlns:p14="http://schemas.microsoft.com/office/powerpoint/2010/main" val="287132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La conformation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907704" y="4077072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/>
              <a:t>II. L’état d’engraissement</a:t>
            </a:r>
            <a:endParaRPr lang="fr-FR" dirty="0"/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919536" y="5445224"/>
            <a:ext cx="5328592" cy="584775"/>
          </a:xfrm>
          <a:prstGeom prst="rect">
            <a:avLst/>
          </a:prstGeom>
          <a:solidFill>
            <a:srgbClr val="9900CC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marL="268288">
              <a:defRPr sz="32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 smtClean="0"/>
              <a:t>III. Les arbres de décision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342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/>
              <a:t>La vache laitière de réforme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45 % de la viande </a:t>
            </a:r>
            <a:r>
              <a:rPr lang="fr-FR" dirty="0" smtClean="0"/>
              <a:t>bovine</a:t>
            </a:r>
          </a:p>
          <a:p>
            <a:pPr lvl="1"/>
            <a:r>
              <a:rPr lang="fr-FR" dirty="0" smtClean="0"/>
              <a:t>standard </a:t>
            </a:r>
            <a:r>
              <a:rPr lang="fr-FR" dirty="0"/>
              <a:t>dont la viande d’élevage allaitant doit se démarquer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Une qualité particulière</a:t>
            </a:r>
          </a:p>
          <a:p>
            <a:pPr lvl="1"/>
            <a:r>
              <a:rPr lang="fr-FR" dirty="0" smtClean="0"/>
              <a:t>une </a:t>
            </a:r>
            <a:r>
              <a:rPr lang="fr-FR" dirty="0"/>
              <a:t>viande très rouge mais peu </a:t>
            </a:r>
            <a:r>
              <a:rPr lang="fr-FR" dirty="0" smtClean="0"/>
              <a:t>tendre </a:t>
            </a:r>
          </a:p>
          <a:p>
            <a:pPr marL="2605088" lvl="1"/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diminution 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 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la solubilité du collagène avec l’âge</a:t>
            </a:r>
          </a:p>
          <a:p>
            <a:pPr marL="2605088" lvl="1"/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augmentation de la teneur en fer avec l’âge </a:t>
            </a:r>
          </a:p>
          <a:p>
            <a:pPr lvl="1"/>
            <a:r>
              <a:rPr lang="fr-FR" dirty="0" smtClean="0"/>
              <a:t>un gras jaune très caractéristique des finitions à l’ensilage d’herbe</a:t>
            </a:r>
          </a:p>
          <a:p>
            <a:pPr lvl="1"/>
            <a:r>
              <a:rPr lang="fr-FR" dirty="0" smtClean="0"/>
              <a:t>u</a:t>
            </a:r>
            <a:r>
              <a:rPr lang="fr-FR" dirty="0" smtClean="0"/>
              <a:t>ne </a:t>
            </a:r>
            <a:r>
              <a:rPr lang="fr-FR" dirty="0"/>
              <a:t>conformation </a:t>
            </a:r>
            <a:r>
              <a:rPr lang="fr-FR" dirty="0" smtClean="0"/>
              <a:t>parfois problématique </a:t>
            </a:r>
            <a:r>
              <a:rPr lang="fr-FR" dirty="0"/>
              <a:t>(</a:t>
            </a:r>
            <a:r>
              <a:rPr lang="fr-FR" dirty="0" smtClean="0"/>
              <a:t>Holstein)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05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3789040"/>
            <a:ext cx="8229600" cy="2218251"/>
          </a:xfrm>
        </p:spPr>
        <p:txBody>
          <a:bodyPr/>
          <a:lstStyle/>
          <a:p>
            <a:r>
              <a:rPr lang="fr-FR" dirty="0" smtClean="0"/>
              <a:t>Le dépôt de gras n’est pas extra-musculaire mais </a:t>
            </a:r>
            <a:r>
              <a:rPr lang="fr-FR" dirty="0" smtClean="0">
                <a:solidFill>
                  <a:srgbClr val="FF0000"/>
                </a:solidFill>
              </a:rPr>
              <a:t>intramusculaire</a:t>
            </a:r>
          </a:p>
          <a:p>
            <a:pPr lvl="1"/>
            <a:r>
              <a:rPr lang="fr-FR" dirty="0" smtClean="0"/>
              <a:t>Goût et tendreté supérieures</a:t>
            </a:r>
          </a:p>
          <a:p>
            <a:pPr lvl="1"/>
            <a:endParaRPr lang="fr-FR" dirty="0"/>
          </a:p>
          <a:p>
            <a:r>
              <a:rPr lang="fr-FR" dirty="0" smtClean="0"/>
              <a:t>Il est permis par un engraissement très long</a:t>
            </a:r>
          </a:p>
          <a:p>
            <a:pPr lvl="1"/>
            <a:r>
              <a:rPr lang="fr-FR" dirty="0" smtClean="0"/>
              <a:t>Croissance de 3 à 4 ans à des GMQ faible (500 g/j)</a:t>
            </a:r>
          </a:p>
          <a:p>
            <a:pPr lvl="1"/>
            <a:r>
              <a:rPr lang="fr-FR" dirty="0" smtClean="0"/>
              <a:t>En système très extensif (zéro complémentation en </a:t>
            </a:r>
            <a:r>
              <a:rPr lang="fr-FR" dirty="0" err="1" smtClean="0"/>
              <a:t>ccé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viandes bovines persillées</a:t>
            </a:r>
            <a:endParaRPr lang="fr-FR" dirty="0"/>
          </a:p>
        </p:txBody>
      </p:sp>
      <p:pic>
        <p:nvPicPr>
          <p:cNvPr id="5122" name="Picture 2" descr="http://www.evous.fr/local/cache-vignettes/L250xH250/co_te-wagyu_logo-564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05273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38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8051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-36512" y="2848580"/>
            <a:ext cx="9144000" cy="0"/>
          </a:xfrm>
          <a:prstGeom prst="line">
            <a:avLst/>
          </a:prstGeom>
          <a:ln w="28575">
            <a:solidFill>
              <a:srgbClr val="99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907704" y="2556193"/>
            <a:ext cx="5328592" cy="584775"/>
          </a:xfrm>
          <a:prstGeom prst="rect">
            <a:avLst/>
          </a:prstGeom>
          <a:solidFill>
            <a:schemeClr val="bg1"/>
          </a:solidFill>
          <a:ln>
            <a:solidFill>
              <a:srgbClr val="9900FF"/>
            </a:solidFill>
          </a:ln>
        </p:spPr>
        <p:txBody>
          <a:bodyPr wrap="square" rtlCol="0">
            <a:spAutoFit/>
          </a:bodyPr>
          <a:lstStyle/>
          <a:p>
            <a:pPr marL="268288"/>
            <a:r>
              <a:rPr lang="fr-FR" sz="3200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 La conformation</a:t>
            </a:r>
          </a:p>
        </p:txBody>
      </p:sp>
      <p:sp>
        <p:nvSpPr>
          <p:cNvPr id="12" name="Titre 3"/>
          <p:cNvSpPr txBox="1">
            <a:spLocks/>
          </p:cNvSpPr>
          <p:nvPr/>
        </p:nvSpPr>
        <p:spPr>
          <a:xfrm>
            <a:off x="0" y="692696"/>
            <a:ext cx="9144000" cy="478230"/>
          </a:xfrm>
          <a:prstGeom prst="rect">
            <a:avLst/>
          </a:prstGeom>
          <a:noFill/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lang="en-US" sz="2800" b="0" kern="120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Performances viande - Facteurs de variation</a:t>
            </a:r>
            <a:endParaRPr lang="fr-FR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51920" y="3468913"/>
            <a:ext cx="529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I.1. </a:t>
            </a:r>
            <a:r>
              <a:rPr lang="fr-FR" u="sng" dirty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L</a:t>
            </a:r>
            <a:r>
              <a:rPr lang="fr-FR" u="sng" dirty="0" smtClean="0">
                <a:solidFill>
                  <a:srgbClr val="9900FF"/>
                </a:solidFill>
                <a:latin typeface="Calibri" pitchFamily="34" charset="0"/>
                <a:cs typeface="Calibri" pitchFamily="34" charset="0"/>
              </a:rPr>
              <a:t>’échelle de notation et les  profils associés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51919" y="3995772"/>
            <a:ext cx="52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I.2. L’impact des accidents de croissance</a:t>
            </a:r>
          </a:p>
        </p:txBody>
      </p:sp>
    </p:spTree>
    <p:extLst>
      <p:ext uri="{BB962C8B-B14F-4D97-AF65-F5344CB8AC3E}">
        <p14:creationId xmlns:p14="http://schemas.microsoft.com/office/powerpoint/2010/main" val="417273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706090"/>
          </a:xfrm>
        </p:spPr>
        <p:txBody>
          <a:bodyPr>
            <a:noAutofit/>
          </a:bodyPr>
          <a:lstStyle/>
          <a:p>
            <a:r>
              <a:rPr lang="fr-FR" dirty="0"/>
              <a:t>La taille des morceaux : poids et conformation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470817" y="1708150"/>
            <a:ext cx="2160588" cy="366712"/>
          </a:xfrm>
          <a:prstGeom prst="rect">
            <a:avLst/>
          </a:prstGeom>
          <a:solidFill>
            <a:srgbClr val="9900FF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/>
            <a:r>
              <a:rPr lang="fr-FR" sz="1800">
                <a:solidFill>
                  <a:schemeClr val="bg1"/>
                </a:solidFill>
                <a:latin typeface="Calibri" pitchFamily="34" charset="0"/>
              </a:rPr>
              <a:t>consommateur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3423567" y="1708150"/>
            <a:ext cx="2160588" cy="366712"/>
          </a:xfrm>
          <a:prstGeom prst="rect">
            <a:avLst/>
          </a:prstGeom>
          <a:solidFill>
            <a:srgbClr val="9900FF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/>
            <a:r>
              <a:rPr lang="fr-FR" sz="1800">
                <a:solidFill>
                  <a:schemeClr val="bg1"/>
                </a:solidFill>
                <a:latin typeface="Calibri" pitchFamily="34" charset="0"/>
              </a:rPr>
              <a:t>boucher</a:t>
            </a: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6303292" y="1708150"/>
            <a:ext cx="2160588" cy="366712"/>
          </a:xfrm>
          <a:prstGeom prst="rect">
            <a:avLst/>
          </a:prstGeom>
          <a:solidFill>
            <a:srgbClr val="9900FF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/>
            <a:r>
              <a:rPr lang="fr-FR" sz="1800">
                <a:solidFill>
                  <a:schemeClr val="bg1"/>
                </a:solidFill>
                <a:latin typeface="Calibri" pitchFamily="34" charset="0"/>
              </a:rPr>
              <a:t>abatteur</a:t>
            </a:r>
          </a:p>
        </p:txBody>
      </p:sp>
      <p:sp>
        <p:nvSpPr>
          <p:cNvPr id="98312" name="AutoShape 8"/>
          <p:cNvSpPr>
            <a:spLocks noChangeArrowheads="1"/>
          </p:cNvSpPr>
          <p:nvPr/>
        </p:nvSpPr>
        <p:spPr bwMode="auto">
          <a:xfrm>
            <a:off x="1331911" y="2484498"/>
            <a:ext cx="366960" cy="455057"/>
          </a:xfrm>
          <a:prstGeom prst="downArrow">
            <a:avLst>
              <a:gd name="adj1" fmla="val 50000"/>
              <a:gd name="adj2" fmla="val 46530"/>
            </a:avLst>
          </a:prstGeom>
          <a:noFill/>
          <a:ln w="19050" algn="ctr">
            <a:solidFill>
              <a:srgbClr val="99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98313" name="AutoShape 9"/>
          <p:cNvSpPr>
            <a:spLocks noChangeArrowheads="1"/>
          </p:cNvSpPr>
          <p:nvPr/>
        </p:nvSpPr>
        <p:spPr bwMode="auto">
          <a:xfrm>
            <a:off x="4283074" y="2484498"/>
            <a:ext cx="366960" cy="455057"/>
          </a:xfrm>
          <a:prstGeom prst="downArrow">
            <a:avLst>
              <a:gd name="adj1" fmla="val 50000"/>
              <a:gd name="adj2" fmla="val 46530"/>
            </a:avLst>
          </a:prstGeom>
          <a:noFill/>
          <a:ln w="19050" algn="ctr">
            <a:solidFill>
              <a:srgbClr val="99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98314" name="AutoShape 10"/>
          <p:cNvSpPr>
            <a:spLocks noChangeArrowheads="1"/>
          </p:cNvSpPr>
          <p:nvPr/>
        </p:nvSpPr>
        <p:spPr bwMode="auto">
          <a:xfrm>
            <a:off x="7200106" y="2484498"/>
            <a:ext cx="366960" cy="455057"/>
          </a:xfrm>
          <a:prstGeom prst="downArrow">
            <a:avLst>
              <a:gd name="adj1" fmla="val 50000"/>
              <a:gd name="adj2" fmla="val 46530"/>
            </a:avLst>
          </a:prstGeom>
          <a:noFill/>
          <a:ln w="19050" algn="ctr">
            <a:solidFill>
              <a:srgbClr val="99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fr-FR">
              <a:latin typeface="Calibri" pitchFamily="34" charset="0"/>
            </a:endParaRPr>
          </a:p>
        </p:txBody>
      </p:sp>
      <p:sp>
        <p:nvSpPr>
          <p:cNvPr id="98315" name="Text Box 11"/>
          <p:cNvSpPr txBox="1">
            <a:spLocks noChangeArrowheads="1"/>
          </p:cNvSpPr>
          <p:nvPr/>
        </p:nvSpPr>
        <p:spPr bwMode="auto">
          <a:xfrm>
            <a:off x="470817" y="3128486"/>
            <a:ext cx="208756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1800" dirty="0">
                <a:latin typeface="Calibri" pitchFamily="34" charset="0"/>
              </a:rPr>
              <a:t>Taille ni trop grande ni trop petite de certains morceaux coûteux (côtes, gigots)</a:t>
            </a:r>
          </a:p>
        </p:txBody>
      </p:sp>
      <p:sp>
        <p:nvSpPr>
          <p:cNvPr id="98316" name="Text Box 12"/>
          <p:cNvSpPr txBox="1">
            <a:spLocks noChangeArrowheads="1"/>
          </p:cNvSpPr>
          <p:nvPr/>
        </p:nvSpPr>
        <p:spPr bwMode="auto">
          <a:xfrm>
            <a:off x="3350542" y="3199924"/>
            <a:ext cx="223202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1800" dirty="0">
                <a:latin typeface="Calibri" pitchFamily="34" charset="0"/>
              </a:rPr>
              <a:t>Part des « bons morceaux » à la découpe</a:t>
            </a:r>
          </a:p>
        </p:txBody>
      </p:sp>
      <p:sp>
        <p:nvSpPr>
          <p:cNvPr id="98317" name="Text Box 13"/>
          <p:cNvSpPr txBox="1">
            <a:spLocks noChangeArrowheads="1"/>
          </p:cNvSpPr>
          <p:nvPr/>
        </p:nvSpPr>
        <p:spPr bwMode="auto">
          <a:xfrm>
            <a:off x="6303292" y="3272949"/>
            <a:ext cx="215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1800">
                <a:latin typeface="Calibri" pitchFamily="34" charset="0"/>
              </a:rPr>
              <a:t>Rendement viande</a:t>
            </a:r>
          </a:p>
        </p:txBody>
      </p:sp>
    </p:spTree>
    <p:extLst>
      <p:ext uri="{BB962C8B-B14F-4D97-AF65-F5344CB8AC3E}">
        <p14:creationId xmlns:p14="http://schemas.microsoft.com/office/powerpoint/2010/main" val="549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diapo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 cmpd="sng">
          <a:solidFill>
            <a:srgbClr val="FF0000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 cmpd="sng">
          <a:solidFill>
            <a:schemeClr val="tx1"/>
          </a:solidFill>
          <a:prstDash val="solid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diapo</Template>
  <TotalTime>3327</TotalTime>
  <Words>1607</Words>
  <Application>Microsoft Office PowerPoint</Application>
  <PresentationFormat>Affichage à l'écran (4:3)</PresentationFormat>
  <Paragraphs>398</Paragraphs>
  <Slides>71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2" baseType="lpstr">
      <vt:lpstr>thème diapo</vt:lpstr>
      <vt:lpstr>Performances viande</vt:lpstr>
      <vt:lpstr>Quelques termes</vt:lpstr>
      <vt:lpstr>Croissance saisonnée des charolais à l’herbe</vt:lpstr>
      <vt:lpstr>Une croissance en plusieurs années</vt:lpstr>
      <vt:lpstr>L’alternative semi-intensive</vt:lpstr>
      <vt:lpstr>Croissance des agneaux</vt:lpstr>
      <vt:lpstr>Présentation PowerPoint</vt:lpstr>
      <vt:lpstr>Présentation PowerPoint</vt:lpstr>
      <vt:lpstr>La taille des morceaux : poids et conformation</vt:lpstr>
      <vt:lpstr>Conformation E+(S) et E</vt:lpstr>
      <vt:lpstr>Conformation E+ (S) : un profil de culard</vt:lpstr>
      <vt:lpstr>Conformation E : un profil de blond</vt:lpstr>
      <vt:lpstr>Conformation E et U</vt:lpstr>
      <vt:lpstr>Conformation U+ : un limousin</vt:lpstr>
      <vt:lpstr>Conformation U- : un charolais</vt:lpstr>
      <vt:lpstr>Conformation U et R</vt:lpstr>
      <vt:lpstr>Conformation R : la Salers</vt:lpstr>
      <vt:lpstr>Conformation R : un broutard ayant souffert</vt:lpstr>
      <vt:lpstr>Conformation R et O</vt:lpstr>
      <vt:lpstr>Conformation O : une laitière</vt:lpstr>
      <vt:lpstr>Conformation O : des broutards mal démarrés</vt:lpstr>
      <vt:lpstr>Conformation O et P</vt:lpstr>
      <vt:lpstr>A vous de jouer !</vt:lpstr>
      <vt:lpstr>A vous de jouer !</vt:lpstr>
      <vt:lpstr>A vous de jouer !</vt:lpstr>
      <vt:lpstr>Critères d’indexation génétique (1)</vt:lpstr>
      <vt:lpstr>Présentation PowerPoint</vt:lpstr>
      <vt:lpstr>Présentation PowerPoint</vt:lpstr>
      <vt:lpstr>Type génétique et conformation</vt:lpstr>
      <vt:lpstr>Présentation PowerPoint</vt:lpstr>
      <vt:lpstr>Accidents de croissance et conformation</vt:lpstr>
      <vt:lpstr>Accidents de croissance et conformation</vt:lpstr>
      <vt:lpstr>Présentation PowerPoint</vt:lpstr>
      <vt:lpstr>Présentation PowerPoint</vt:lpstr>
      <vt:lpstr>Importance de l’état d’engraissement</vt:lpstr>
      <vt:lpstr>Engraissement très faible (1) et faible (2)</vt:lpstr>
      <vt:lpstr>Engraissement faible (2) et moyen (3)</vt:lpstr>
      <vt:lpstr>Engraissement moyen (3) et fort (4)</vt:lpstr>
      <vt:lpstr>Engraissement fort (4) et très fort (5)</vt:lpstr>
      <vt:lpstr>Sur un bovin viande en vif</vt:lpstr>
      <vt:lpstr>Présentation PowerPoint</vt:lpstr>
      <vt:lpstr>A vous de jouer !</vt:lpstr>
      <vt:lpstr>A vous de jouer !</vt:lpstr>
      <vt:lpstr>A vous de jouer !</vt:lpstr>
      <vt:lpstr>A vous de jouer !</vt:lpstr>
      <vt:lpstr>A vous de jouer !</vt:lpstr>
      <vt:lpstr>A vous de jouer !</vt:lpstr>
      <vt:lpstr>Présentation PowerPoint</vt:lpstr>
      <vt:lpstr>Facteurs de risque de sur-engraissement</vt:lpstr>
      <vt:lpstr>Les repères : poids à âge-type</vt:lpstr>
      <vt:lpstr>Croissances « accidentelles »</vt:lpstr>
      <vt:lpstr>La précocité</vt:lpstr>
      <vt:lpstr>La problématique précocité</vt:lpstr>
      <vt:lpstr>Photo à commenter</vt:lpstr>
      <vt:lpstr>Photo à commenter</vt:lpstr>
      <vt:lpstr>Photo à commenter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veau laitier</vt:lpstr>
      <vt:lpstr>La vache laitière de réforme</vt:lpstr>
      <vt:lpstr>Les viandes bovines persillées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à l’élevage</dc:title>
  <cp:lastModifiedBy>Anthony LETORT</cp:lastModifiedBy>
  <cp:revision>459</cp:revision>
  <dcterms:modified xsi:type="dcterms:W3CDTF">2014-02-19T10:46:31Z</dcterms:modified>
</cp:coreProperties>
</file>